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64"/>
  </p:notesMasterIdLst>
  <p:sldIdLst>
    <p:sldId id="318" r:id="rId5"/>
    <p:sldId id="319" r:id="rId6"/>
    <p:sldId id="321" r:id="rId7"/>
    <p:sldId id="322" r:id="rId8"/>
    <p:sldId id="329" r:id="rId9"/>
    <p:sldId id="325" r:id="rId10"/>
    <p:sldId id="326" r:id="rId11"/>
    <p:sldId id="327" r:id="rId12"/>
    <p:sldId id="328" r:id="rId13"/>
    <p:sldId id="323" r:id="rId14"/>
    <p:sldId id="261" r:id="rId15"/>
    <p:sldId id="257" r:id="rId16"/>
    <p:sldId id="262" r:id="rId17"/>
    <p:sldId id="330" r:id="rId18"/>
    <p:sldId id="266" r:id="rId19"/>
    <p:sldId id="331" r:id="rId20"/>
    <p:sldId id="267" r:id="rId21"/>
    <p:sldId id="332" r:id="rId22"/>
    <p:sldId id="276" r:id="rId23"/>
    <p:sldId id="274" r:id="rId24"/>
    <p:sldId id="275" r:id="rId25"/>
    <p:sldId id="278" r:id="rId26"/>
    <p:sldId id="333" r:id="rId27"/>
    <p:sldId id="334" r:id="rId28"/>
    <p:sldId id="335" r:id="rId29"/>
    <p:sldId id="336" r:id="rId30"/>
    <p:sldId id="337" r:id="rId31"/>
    <p:sldId id="338" r:id="rId32"/>
    <p:sldId id="279" r:id="rId33"/>
    <p:sldId id="339" r:id="rId34"/>
    <p:sldId id="340" r:id="rId35"/>
    <p:sldId id="341" r:id="rId36"/>
    <p:sldId id="342" r:id="rId37"/>
    <p:sldId id="343" r:id="rId38"/>
    <p:sldId id="345" r:id="rId39"/>
    <p:sldId id="344" r:id="rId40"/>
    <p:sldId id="346" r:id="rId41"/>
    <p:sldId id="347" r:id="rId42"/>
    <p:sldId id="282" r:id="rId43"/>
    <p:sldId id="348" r:id="rId44"/>
    <p:sldId id="349" r:id="rId45"/>
    <p:sldId id="350" r:id="rId46"/>
    <p:sldId id="351" r:id="rId47"/>
    <p:sldId id="352" r:id="rId48"/>
    <p:sldId id="353" r:id="rId49"/>
    <p:sldId id="354" r:id="rId50"/>
    <p:sldId id="355" r:id="rId51"/>
    <p:sldId id="356" r:id="rId52"/>
    <p:sldId id="358" r:id="rId53"/>
    <p:sldId id="357" r:id="rId54"/>
    <p:sldId id="286" r:id="rId55"/>
    <p:sldId id="300" r:id="rId56"/>
    <p:sldId id="272" r:id="rId57"/>
    <p:sldId id="315" r:id="rId58"/>
    <p:sldId id="297" r:id="rId59"/>
    <p:sldId id="314" r:id="rId60"/>
    <p:sldId id="316" r:id="rId61"/>
    <p:sldId id="317" r:id="rId62"/>
    <p:sldId id="260" r:id="rId63"/>
  </p:sldIdLst>
  <p:sldSz cx="12192000" cy="6858000"/>
  <p:notesSz cx="6858000" cy="9144000"/>
  <p:embeddedFontLst>
    <p:embeddedFont>
      <p:font typeface="Calibri" panose="020F0502020204030204" pitchFamily="34" charset="0"/>
      <p:regular r:id="rId65"/>
      <p:bold r:id="rId66"/>
      <p:italic r:id="rId67"/>
      <p:boldItalic r:id="rId68"/>
    </p:embeddedFont>
    <p:embeddedFont>
      <p:font typeface="Cambria Math" panose="02040503050406030204" pitchFamily="18" charset="0"/>
      <p:regular r:id="rId69"/>
    </p:embeddedFont>
    <p:embeddedFont>
      <p:font typeface="UTM Avo" panose="02040603050506020204" pitchFamily="18" charset="0"/>
      <p:regular r:id="rId70"/>
      <p:bold r:id="rId71"/>
      <p:italic r:id="rId72"/>
      <p:boldItalic r:id="rId73"/>
    </p:embeddedFont>
    <p:embeddedFont>
      <p:font typeface="UTM Neutra" panose="02040603050506020204" pitchFamily="18" charset="0"/>
      <p:regular r:id="rId74"/>
    </p:embeddedFont>
  </p:embeddedFontLst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iới thiệu" id="{8076D8CD-E257-4641-99C0-01AF8C4A5FAB}">
          <p14:sldIdLst>
            <p14:sldId id="318"/>
            <p14:sldId id="319"/>
            <p14:sldId id="321"/>
            <p14:sldId id="322"/>
            <p14:sldId id="329"/>
            <p14:sldId id="325"/>
            <p14:sldId id="326"/>
            <p14:sldId id="327"/>
            <p14:sldId id="328"/>
            <p14:sldId id="323"/>
          </p14:sldIdLst>
        </p14:section>
        <p14:section name="Hàm vector" id="{B145F70D-0BC8-438A-9129-C0E30500F3B7}">
          <p14:sldIdLst>
            <p14:sldId id="261"/>
            <p14:sldId id="257"/>
            <p14:sldId id="262"/>
            <p14:sldId id="330"/>
            <p14:sldId id="266"/>
            <p14:sldId id="331"/>
            <p14:sldId id="267"/>
            <p14:sldId id="332"/>
            <p14:sldId id="276"/>
          </p14:sldIdLst>
        </p14:section>
        <p14:section name="Đường cong và mặt cong" id="{C1B4A56F-CC68-4D65-9F73-987C66464FCC}">
          <p14:sldIdLst>
            <p14:sldId id="274"/>
            <p14:sldId id="275"/>
            <p14:sldId id="278"/>
            <p14:sldId id="333"/>
            <p14:sldId id="334"/>
            <p14:sldId id="335"/>
            <p14:sldId id="336"/>
            <p14:sldId id="337"/>
            <p14:sldId id="338"/>
            <p14:sldId id="279"/>
            <p14:sldId id="339"/>
            <p14:sldId id="340"/>
            <p14:sldId id="341"/>
            <p14:sldId id="342"/>
            <p14:sldId id="343"/>
            <p14:sldId id="345"/>
            <p14:sldId id="344"/>
            <p14:sldId id="346"/>
            <p14:sldId id="347"/>
            <p14:sldId id="282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8"/>
            <p14:sldId id="357"/>
            <p14:sldId id="286"/>
          </p14:sldIdLst>
        </p14:section>
        <p14:section name="Bài tập thêm" id="{01925CD5-CCAB-4715-8E8A-DAFE88192608}">
          <p14:sldIdLst>
            <p14:sldId id="300"/>
            <p14:sldId id="272"/>
            <p14:sldId id="315"/>
            <p14:sldId id="297"/>
            <p14:sldId id="314"/>
            <p14:sldId id="316"/>
            <p14:sldId id="317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1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am Thi Hong Hanh 20204546" initials="PTHH2" lastIdx="1" clrIdx="0">
    <p:extLst>
      <p:ext uri="{19B8F6BF-5375-455C-9EA6-DF929625EA0E}">
        <p15:presenceInfo xmlns:p15="http://schemas.microsoft.com/office/powerpoint/2012/main" userId="Pham Thi Hong Hanh 20204546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6464"/>
    <a:srgbClr val="6A4645"/>
    <a:srgbClr val="611817"/>
    <a:srgbClr val="FFCB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hông có Kiểu, Không có Lướ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43" autoAdjust="0"/>
    <p:restoredTop sz="96154" autoAdjust="0"/>
  </p:normalViewPr>
  <p:slideViewPr>
    <p:cSldViewPr snapToGrid="0" showGuides="1">
      <p:cViewPr varScale="1">
        <p:scale>
          <a:sx n="75" d="100"/>
          <a:sy n="75" d="100"/>
        </p:scale>
        <p:origin x="1171" y="58"/>
      </p:cViewPr>
      <p:guideLst>
        <p:guide orient="horz" pos="41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font" Target="fonts/font4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font" Target="fonts/font2.fntdata"/><Relationship Id="rId74" Type="http://schemas.openxmlformats.org/officeDocument/2006/relationships/font" Target="fonts/font10.fntdata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3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6.fntdata"/><Relationship Id="rId75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font" Target="fonts/font7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45F4AC-6F9C-4217-9AAA-124DE7A1E3D5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CBDE96-1EAB-4D70-B9A6-5FD9BE374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259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BDE96-1EAB-4D70-B9A6-5FD9BE374FA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227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BDE96-1EAB-4D70-B9A6-5FD9BE374FA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82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BDE96-1EAB-4D70-B9A6-5FD9BE374FA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492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BDE96-1EAB-4D70-B9A6-5FD9BE374FA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66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BDE96-1EAB-4D70-B9A6-5FD9BE374FA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58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7B72A81-67CA-4B01-A61E-86399C7CA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2589C8B8-4191-46AD-BB39-759D3535BF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C8D83AD0-7CDC-4DCB-BFD3-94BE83A86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24/04/2023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D8549DB-E50B-4082-9840-DA781E3AB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5D73204-3980-43E6-BC6A-84E981023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15145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A6AF75-2CAC-410E-9893-6EB360F85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9836C93D-D35C-49E1-BDDA-BD601BD1F0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769DAD4F-8514-4539-B543-2FE096252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24/04/2023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6435726-A2E6-48A7-BFCA-A06E8BDEC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9DC23D6-93D6-4AB2-9C94-07D6A46F4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33851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6AB2C95C-850D-441F-B276-E66A521F2E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AE02FC67-0506-494F-90DD-C040944311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C9224F1C-C6D7-4976-96C0-512131BC8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24/04/2023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B26A29B-98F6-47B7-B661-777A6C618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37ABE74-632D-4A7B-92CF-AD2C4AC1E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92451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18CE970-7170-47DB-BF4A-D8CFDF6B0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F85198A-686A-4729-A137-FEB5DA633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D9DB373F-92A1-47FC-9B76-C057C0C68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24/04/2023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07F585DC-5FCC-4861-9F26-7CEB04792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47CAC6B-D518-49C7-9BCF-10C1362D6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68785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277CD13-8B3A-4072-8D70-8B5EE0F7F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1631D2E9-B2C7-4B50-9635-7D2584601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E8F7FC4D-D0C9-43BD-B6D9-F07ED4E1D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24/04/2023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138741FC-41B2-4B3C-ABD7-69DAF0870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EC1C7FF3-3E05-4CBB-9920-9AD41C443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45780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6B8C77F-F2A9-4F7E-9DF5-7CF4966ED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7208CDC-8E60-4752-A91F-DAEF0BFC02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A0A0D313-F3A3-4777-A92C-1DD3C0CACD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16A21D21-7878-4A92-94D4-632390DDC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24/04/2023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8029DC40-5DD7-4337-A96A-D70EA0FB3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F59DD491-C3C0-4229-8AA6-656105E32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25225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64C30CD-D2D1-4176-A36D-6D00DE58B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E0C29567-9575-4016-809E-DAA627BC75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5BE03B62-37F2-4EC0-90F1-4C81617827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15E6F8F3-9A0C-434D-BF35-6041945A51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B1B59277-D49C-453D-BFDA-2700A58A44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D6FCA904-40DD-4716-BDF6-ABCC1350F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24/04/2023</a:t>
            </a:fld>
            <a:endParaRPr lang="vi-VN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5711E025-A8C6-4E36-956D-AD856633F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AD4D66C4-4435-44FB-8F44-E000EFE11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71141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ED72263-5B54-4AE3-B1F0-02A5D37A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7B3FAD3F-CF3D-4C40-AFDE-9797E810F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24/04/2023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ECBE37F3-F4F4-4D5A-BE57-AE0F9D71F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9396898A-53A0-4BCF-B514-18200E5B0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85156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16452443-55DB-40D7-9E80-9F02ED353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24/04/2023</a:t>
            </a:fld>
            <a:endParaRPr lang="vi-VN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26423195-4558-4929-88D9-9ED007A5F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7A6DE851-4484-4C47-8FCA-43EFF643A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76902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D77A8CD-3E22-45C4-842D-C30DBAFB2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A0E800E-D183-4F91-83A3-1FD495E36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A36D8EBC-97EF-4B6D-AC51-3D16842E5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CBE3F225-381A-4D97-9D97-B71E8C14F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24/04/2023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13015452-A523-44A8-B87F-33645F6CB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D5B94A4A-A2DA-4B36-82DE-18F88BD7D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52682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2FDD5C2-5A8B-4BE8-A9A3-36B6E8E81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965B702D-C555-422F-9FEB-11995EB2FC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A4F98D0E-2877-46F3-9F76-14A4FD5BC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189A888F-50A7-429A-B64C-CCD61E170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24/04/2023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A506BC1D-6352-45B2-9271-EF531DD6F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B5DAEFB2-D409-49CE-B0F6-78DC880B5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03522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CDFDA5E4-86B2-484B-9296-C7740B61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07AAB59E-2700-439B-9590-DA6D21749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525EB44-DF20-42C7-BA4C-E0930F8020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6B2AD-D9C5-4DC3-B93D-436A2F07DFD0}" type="datetimeFigureOut">
              <a:rPr lang="vi-VN" smtClean="0"/>
              <a:t>24/04/2023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FA287E9-5131-4558-AAD2-5D5BD01E57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13809487-0581-4416-B352-7A7BB27DD0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68602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2.wd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hyperlink" Target="http://mathonline.wikidot.com/unit-tangent-vectors-to-a-space-curve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C61589-7609-4FBF-9071-4462BBD77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14" cy="69232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Đồ họa 4">
            <a:extLst>
              <a:ext uri="{FF2B5EF4-FFF2-40B4-BE49-F238E27FC236}">
                <a16:creationId xmlns:a16="http://schemas.microsoft.com/office/drawing/2014/main" id="{E98D8B4E-59F3-43E3-B7E2-413EE54CF6C9}"/>
              </a:ext>
            </a:extLst>
          </p:cNvPr>
          <p:cNvSpPr/>
          <p:nvPr/>
        </p:nvSpPr>
        <p:spPr>
          <a:xfrm>
            <a:off x="10612879" y="398462"/>
            <a:ext cx="1137962" cy="248089"/>
          </a:xfrm>
          <a:custGeom>
            <a:avLst/>
            <a:gdLst>
              <a:gd name="connsiteX0" fmla="*/ 0 w 2032539"/>
              <a:gd name="connsiteY0" fmla="*/ 0 h 446341"/>
              <a:gd name="connsiteX1" fmla="*/ 2032540 w 2032539"/>
              <a:gd name="connsiteY1" fmla="*/ 0 h 446341"/>
              <a:gd name="connsiteX2" fmla="*/ 2032540 w 2032539"/>
              <a:gd name="connsiteY2" fmla="*/ 446342 h 446341"/>
              <a:gd name="connsiteX3" fmla="*/ 0 w 2032539"/>
              <a:gd name="connsiteY3" fmla="*/ 446342 h 44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2539" h="446341">
                <a:moveTo>
                  <a:pt x="0" y="0"/>
                </a:moveTo>
                <a:lnTo>
                  <a:pt x="2032540" y="0"/>
                </a:lnTo>
                <a:lnTo>
                  <a:pt x="2032540" y="446342"/>
                </a:lnTo>
                <a:lnTo>
                  <a:pt x="0" y="446342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0BBDD742-C116-4590-85DD-9C981A07BB48}"/>
              </a:ext>
            </a:extLst>
          </p:cNvPr>
          <p:cNvSpPr txBox="1"/>
          <p:nvPr/>
        </p:nvSpPr>
        <p:spPr>
          <a:xfrm>
            <a:off x="10339876" y="382421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dirty="0">
                <a:solidFill>
                  <a:srgbClr val="611817"/>
                </a:solidFill>
                <a:cs typeface="Arial"/>
                <a:sym typeface="Arial"/>
                <a:rtl val="0"/>
              </a:rPr>
              <a:t>MÔN HỌC</a:t>
            </a:r>
            <a:endParaRPr lang="vi-VN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8" name="Đồ họa 4">
            <a:extLst>
              <a:ext uri="{FF2B5EF4-FFF2-40B4-BE49-F238E27FC236}">
                <a16:creationId xmlns:a16="http://schemas.microsoft.com/office/drawing/2014/main" id="{884563B1-13AE-4416-99F3-7E6EA49AC57C}"/>
              </a:ext>
            </a:extLst>
          </p:cNvPr>
          <p:cNvSpPr txBox="1"/>
          <p:nvPr/>
        </p:nvSpPr>
        <p:spPr>
          <a:xfrm>
            <a:off x="2339695" y="1484567"/>
            <a:ext cx="7512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pc="0" baseline="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Giới</a:t>
            </a:r>
            <a:r>
              <a:rPr lang="en-US" sz="40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spc="0" baseline="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thiệu</a:t>
            </a:r>
            <a:r>
              <a:rPr lang="en-US" sz="40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spc="0" baseline="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lớp</a:t>
            </a:r>
            <a:endParaRPr lang="vi-VN" sz="40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grpSp>
        <p:nvGrpSpPr>
          <p:cNvPr id="10" name="Đồ họa 2">
            <a:extLst>
              <a:ext uri="{FF2B5EF4-FFF2-40B4-BE49-F238E27FC236}">
                <a16:creationId xmlns:a16="http://schemas.microsoft.com/office/drawing/2014/main" id="{25882A35-BDD3-42C1-B509-F19939C01840}"/>
              </a:ext>
            </a:extLst>
          </p:cNvPr>
          <p:cNvGrpSpPr/>
          <p:nvPr/>
        </p:nvGrpSpPr>
        <p:grpSpPr>
          <a:xfrm>
            <a:off x="5032582" y="2578990"/>
            <a:ext cx="2123649" cy="850010"/>
            <a:chOff x="4772025" y="2900362"/>
            <a:chExt cx="2644806" cy="1058608"/>
          </a:xfrm>
        </p:grpSpPr>
        <p:grpSp>
          <p:nvGrpSpPr>
            <p:cNvPr id="11" name="Đồ họa 2">
              <a:extLst>
                <a:ext uri="{FF2B5EF4-FFF2-40B4-BE49-F238E27FC236}">
                  <a16:creationId xmlns:a16="http://schemas.microsoft.com/office/drawing/2014/main" id="{7A02E805-1421-421D-BEA0-50C807503088}"/>
                </a:ext>
              </a:extLst>
            </p:cNvPr>
            <p:cNvGrpSpPr/>
            <p:nvPr/>
          </p:nvGrpSpPr>
          <p:grpSpPr>
            <a:xfrm>
              <a:off x="4772025" y="2900362"/>
              <a:ext cx="2644806" cy="792384"/>
              <a:chOff x="4772025" y="2900362"/>
              <a:chExt cx="2644806" cy="792384"/>
            </a:xfrm>
          </p:grpSpPr>
          <p:sp>
            <p:nvSpPr>
              <p:cNvPr id="15" name="Đồ họa 2">
                <a:extLst>
                  <a:ext uri="{FF2B5EF4-FFF2-40B4-BE49-F238E27FC236}">
                    <a16:creationId xmlns:a16="http://schemas.microsoft.com/office/drawing/2014/main" id="{944D54BE-77D4-4831-9BE9-6D0F52297D8E}"/>
                  </a:ext>
                </a:extLst>
              </p:cNvPr>
              <p:cNvSpPr/>
              <p:nvPr/>
            </p:nvSpPr>
            <p:spPr>
              <a:xfrm>
                <a:off x="4772025" y="2900362"/>
                <a:ext cx="2644806" cy="792384"/>
              </a:xfrm>
              <a:custGeom>
                <a:avLst/>
                <a:gdLst>
                  <a:gd name="connsiteX0" fmla="*/ 2248567 w 2644806"/>
                  <a:gd name="connsiteY0" fmla="*/ 792385 h 792384"/>
                  <a:gd name="connsiteX1" fmla="*/ 396240 w 2644806"/>
                  <a:gd name="connsiteY1" fmla="*/ 792385 h 792384"/>
                  <a:gd name="connsiteX2" fmla="*/ 0 w 2644806"/>
                  <a:gd name="connsiteY2" fmla="*/ 396240 h 792384"/>
                  <a:gd name="connsiteX3" fmla="*/ 0 w 2644806"/>
                  <a:gd name="connsiteY3" fmla="*/ 396240 h 792384"/>
                  <a:gd name="connsiteX4" fmla="*/ 396240 w 2644806"/>
                  <a:gd name="connsiteY4" fmla="*/ 0 h 792384"/>
                  <a:gd name="connsiteX5" fmla="*/ 2248567 w 2644806"/>
                  <a:gd name="connsiteY5" fmla="*/ 0 h 792384"/>
                  <a:gd name="connsiteX6" fmla="*/ 2644807 w 2644806"/>
                  <a:gd name="connsiteY6" fmla="*/ 396240 h 792384"/>
                  <a:gd name="connsiteX7" fmla="*/ 2644807 w 2644806"/>
                  <a:gd name="connsiteY7" fmla="*/ 396240 h 792384"/>
                  <a:gd name="connsiteX8" fmla="*/ 2248567 w 2644806"/>
                  <a:gd name="connsiteY8" fmla="*/ 792385 h 792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44806" h="792384">
                    <a:moveTo>
                      <a:pt x="2248567" y="792385"/>
                    </a:moveTo>
                    <a:lnTo>
                      <a:pt x="396240" y="792385"/>
                    </a:lnTo>
                    <a:cubicBezTo>
                      <a:pt x="177356" y="792385"/>
                      <a:pt x="0" y="615029"/>
                      <a:pt x="0" y="396240"/>
                    </a:cubicBezTo>
                    <a:lnTo>
                      <a:pt x="0" y="396240"/>
                    </a:lnTo>
                    <a:cubicBezTo>
                      <a:pt x="0" y="177356"/>
                      <a:pt x="177356" y="0"/>
                      <a:pt x="396240" y="0"/>
                    </a:cubicBezTo>
                    <a:lnTo>
                      <a:pt x="2248567" y="0"/>
                    </a:lnTo>
                    <a:cubicBezTo>
                      <a:pt x="2467356" y="0"/>
                      <a:pt x="2644807" y="177356"/>
                      <a:pt x="2644807" y="396240"/>
                    </a:cubicBezTo>
                    <a:lnTo>
                      <a:pt x="2644807" y="396240"/>
                    </a:lnTo>
                    <a:cubicBezTo>
                      <a:pt x="2644712" y="615029"/>
                      <a:pt x="2467356" y="792385"/>
                      <a:pt x="2248567" y="792385"/>
                    </a:cubicBezTo>
                    <a:close/>
                  </a:path>
                </a:pathLst>
              </a:custGeom>
              <a:solidFill>
                <a:srgbClr val="FFCB6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 dirty="0"/>
              </a:p>
            </p:txBody>
          </p:sp>
          <p:sp>
            <p:nvSpPr>
              <p:cNvPr id="16" name="Đồ họa 2">
                <a:extLst>
                  <a:ext uri="{FF2B5EF4-FFF2-40B4-BE49-F238E27FC236}">
                    <a16:creationId xmlns:a16="http://schemas.microsoft.com/office/drawing/2014/main" id="{177AB767-4B17-4BA6-96D3-67524D525E91}"/>
                  </a:ext>
                </a:extLst>
              </p:cNvPr>
              <p:cNvSpPr txBox="1"/>
              <p:nvPr/>
            </p:nvSpPr>
            <p:spPr>
              <a:xfrm>
                <a:off x="5312503" y="2980792"/>
                <a:ext cx="1497692" cy="61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vi-VN" sz="2600" spc="0" baseline="0" dirty="0">
                    <a:solidFill>
                      <a:srgbClr val="611817"/>
                    </a:solidFill>
                    <a:latin typeface="+mj-lt"/>
                    <a:cs typeface="Arial"/>
                    <a:sym typeface="Arial"/>
                    <a:rtl val="0"/>
                  </a:rPr>
                  <a:t>start</a:t>
                </a:r>
              </a:p>
            </p:txBody>
          </p:sp>
        </p:grpSp>
        <p:grpSp>
          <p:nvGrpSpPr>
            <p:cNvPr id="12" name="Đồ họa 2">
              <a:extLst>
                <a:ext uri="{FF2B5EF4-FFF2-40B4-BE49-F238E27FC236}">
                  <a16:creationId xmlns:a16="http://schemas.microsoft.com/office/drawing/2014/main" id="{44584C9D-C048-4077-9738-736CF63E416E}"/>
                </a:ext>
              </a:extLst>
            </p:cNvPr>
            <p:cNvGrpSpPr/>
            <p:nvPr/>
          </p:nvGrpSpPr>
          <p:grpSpPr>
            <a:xfrm>
              <a:off x="6708827" y="3424373"/>
              <a:ext cx="420496" cy="534597"/>
              <a:chOff x="6708827" y="3424373"/>
              <a:chExt cx="420496" cy="534597"/>
            </a:xfrm>
          </p:grpSpPr>
          <p:sp>
            <p:nvSpPr>
              <p:cNvPr id="13" name="Đồ họa 2">
                <a:extLst>
                  <a:ext uri="{FF2B5EF4-FFF2-40B4-BE49-F238E27FC236}">
                    <a16:creationId xmlns:a16="http://schemas.microsoft.com/office/drawing/2014/main" id="{AB3384F3-31CB-481E-889A-056E7056A1E8}"/>
                  </a:ext>
                </a:extLst>
              </p:cNvPr>
              <p:cNvSpPr/>
              <p:nvPr/>
            </p:nvSpPr>
            <p:spPr>
              <a:xfrm>
                <a:off x="6709018" y="3424373"/>
                <a:ext cx="420306" cy="534406"/>
              </a:xfrm>
              <a:custGeom>
                <a:avLst/>
                <a:gdLst>
                  <a:gd name="connsiteX0" fmla="*/ 412729 w 420306"/>
                  <a:gd name="connsiteY0" fmla="*/ 395913 h 534406"/>
                  <a:gd name="connsiteX1" fmla="*/ 409014 w 420306"/>
                  <a:gd name="connsiteY1" fmla="*/ 479162 h 534406"/>
                  <a:gd name="connsiteX2" fmla="*/ 410348 w 420306"/>
                  <a:gd name="connsiteY2" fmla="*/ 490496 h 534406"/>
                  <a:gd name="connsiteX3" fmla="*/ 170794 w 420306"/>
                  <a:gd name="connsiteY3" fmla="*/ 534407 h 534406"/>
                  <a:gd name="connsiteX4" fmla="*/ 168603 w 420306"/>
                  <a:gd name="connsiteY4" fmla="*/ 522310 h 534406"/>
                  <a:gd name="connsiteX5" fmla="*/ 24871 w 420306"/>
                  <a:gd name="connsiteY5" fmla="*/ 321428 h 534406"/>
                  <a:gd name="connsiteX6" fmla="*/ 7250 w 420306"/>
                  <a:gd name="connsiteY6" fmla="*/ 253324 h 534406"/>
                  <a:gd name="connsiteX7" fmla="*/ 80973 w 420306"/>
                  <a:gd name="connsiteY7" fmla="*/ 243323 h 534406"/>
                  <a:gd name="connsiteX8" fmla="*/ 94499 w 420306"/>
                  <a:gd name="connsiteY8" fmla="*/ 253610 h 534406"/>
                  <a:gd name="connsiteX9" fmla="*/ 59161 w 420306"/>
                  <a:gd name="connsiteY9" fmla="*/ 60728 h 534406"/>
                  <a:gd name="connsiteX10" fmla="*/ 97928 w 420306"/>
                  <a:gd name="connsiteY10" fmla="*/ 816 h 534406"/>
                  <a:gd name="connsiteX11" fmla="*/ 155364 w 420306"/>
                  <a:gd name="connsiteY11" fmla="*/ 43107 h 534406"/>
                  <a:gd name="connsiteX12" fmla="*/ 168794 w 420306"/>
                  <a:gd name="connsiteY12" fmla="*/ 116735 h 534406"/>
                  <a:gd name="connsiteX13" fmla="*/ 227277 w 420306"/>
                  <a:gd name="connsiteY13" fmla="*/ 123689 h 534406"/>
                  <a:gd name="connsiteX14" fmla="*/ 235183 w 420306"/>
                  <a:gd name="connsiteY14" fmla="*/ 129689 h 534406"/>
                  <a:gd name="connsiteX15" fmla="*/ 303763 w 420306"/>
                  <a:gd name="connsiteY15" fmla="*/ 134452 h 534406"/>
                  <a:gd name="connsiteX16" fmla="*/ 311764 w 420306"/>
                  <a:gd name="connsiteY16" fmla="*/ 140453 h 534406"/>
                  <a:gd name="connsiteX17" fmla="*/ 380344 w 420306"/>
                  <a:gd name="connsiteY17" fmla="*/ 145215 h 534406"/>
                  <a:gd name="connsiteX18" fmla="*/ 404347 w 420306"/>
                  <a:gd name="connsiteY18" fmla="*/ 181696 h 534406"/>
                  <a:gd name="connsiteX19" fmla="*/ 414063 w 420306"/>
                  <a:gd name="connsiteY19" fmla="*/ 234464 h 534406"/>
                  <a:gd name="connsiteX20" fmla="*/ 412729 w 420306"/>
                  <a:gd name="connsiteY20" fmla="*/ 395913 h 53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0306" h="534406">
                    <a:moveTo>
                      <a:pt x="412729" y="395913"/>
                    </a:moveTo>
                    <a:cubicBezTo>
                      <a:pt x="404442" y="436775"/>
                      <a:pt x="408919" y="478781"/>
                      <a:pt x="409014" y="479162"/>
                    </a:cubicBezTo>
                    <a:lnTo>
                      <a:pt x="410348" y="490496"/>
                    </a:lnTo>
                    <a:lnTo>
                      <a:pt x="170794" y="534407"/>
                    </a:lnTo>
                    <a:lnTo>
                      <a:pt x="168603" y="522310"/>
                    </a:lnTo>
                    <a:cubicBezTo>
                      <a:pt x="153840" y="441824"/>
                      <a:pt x="109453" y="379911"/>
                      <a:pt x="24871" y="321428"/>
                    </a:cubicBezTo>
                    <a:cubicBezTo>
                      <a:pt x="-3132" y="302092"/>
                      <a:pt x="-5133" y="272564"/>
                      <a:pt x="7250" y="253324"/>
                    </a:cubicBezTo>
                    <a:cubicBezTo>
                      <a:pt x="19347" y="234464"/>
                      <a:pt x="47636" y="223415"/>
                      <a:pt x="80973" y="243323"/>
                    </a:cubicBezTo>
                    <a:cubicBezTo>
                      <a:pt x="85641" y="246180"/>
                      <a:pt x="90213" y="249609"/>
                      <a:pt x="94499" y="253610"/>
                    </a:cubicBezTo>
                    <a:lnTo>
                      <a:pt x="59161" y="60728"/>
                    </a:lnTo>
                    <a:cubicBezTo>
                      <a:pt x="52970" y="27200"/>
                      <a:pt x="74020" y="5293"/>
                      <a:pt x="97928" y="816"/>
                    </a:cubicBezTo>
                    <a:cubicBezTo>
                      <a:pt x="121740" y="-3565"/>
                      <a:pt x="149172" y="9579"/>
                      <a:pt x="155364" y="43107"/>
                    </a:cubicBezTo>
                    <a:lnTo>
                      <a:pt x="168794" y="116735"/>
                    </a:lnTo>
                    <a:cubicBezTo>
                      <a:pt x="183843" y="114068"/>
                      <a:pt x="208418" y="112259"/>
                      <a:pt x="227277" y="123689"/>
                    </a:cubicBezTo>
                    <a:cubicBezTo>
                      <a:pt x="230230" y="125403"/>
                      <a:pt x="232802" y="127499"/>
                      <a:pt x="235183" y="129689"/>
                    </a:cubicBezTo>
                    <a:cubicBezTo>
                      <a:pt x="245851" y="127022"/>
                      <a:pt x="279570" y="119879"/>
                      <a:pt x="303763" y="134452"/>
                    </a:cubicBezTo>
                    <a:cubicBezTo>
                      <a:pt x="306716" y="136166"/>
                      <a:pt x="309288" y="138262"/>
                      <a:pt x="311764" y="140453"/>
                    </a:cubicBezTo>
                    <a:cubicBezTo>
                      <a:pt x="322337" y="137690"/>
                      <a:pt x="356151" y="130642"/>
                      <a:pt x="380344" y="145215"/>
                    </a:cubicBezTo>
                    <a:cubicBezTo>
                      <a:pt x="393108" y="152835"/>
                      <a:pt x="401299" y="165503"/>
                      <a:pt x="404347" y="181696"/>
                    </a:cubicBezTo>
                    <a:lnTo>
                      <a:pt x="414063" y="234464"/>
                    </a:lnTo>
                    <a:cubicBezTo>
                      <a:pt x="422826" y="283613"/>
                      <a:pt x="422349" y="348383"/>
                      <a:pt x="412729" y="3959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4" name="Đồ họa 2">
                <a:extLst>
                  <a:ext uri="{FF2B5EF4-FFF2-40B4-BE49-F238E27FC236}">
                    <a16:creationId xmlns:a16="http://schemas.microsoft.com/office/drawing/2014/main" id="{D3C44450-CC93-4110-8F7F-72F78EA5472B}"/>
                  </a:ext>
                </a:extLst>
              </p:cNvPr>
              <p:cNvSpPr/>
              <p:nvPr/>
            </p:nvSpPr>
            <p:spPr>
              <a:xfrm>
                <a:off x="6708827" y="3424563"/>
                <a:ext cx="420448" cy="534406"/>
              </a:xfrm>
              <a:custGeom>
                <a:avLst/>
                <a:gdLst>
                  <a:gd name="connsiteX0" fmla="*/ 414063 w 420448"/>
                  <a:gd name="connsiteY0" fmla="*/ 234464 h 534406"/>
                  <a:gd name="connsiteX1" fmla="*/ 404347 w 420448"/>
                  <a:gd name="connsiteY1" fmla="*/ 181696 h 534406"/>
                  <a:gd name="connsiteX2" fmla="*/ 380344 w 420448"/>
                  <a:gd name="connsiteY2" fmla="*/ 145215 h 534406"/>
                  <a:gd name="connsiteX3" fmla="*/ 311764 w 420448"/>
                  <a:gd name="connsiteY3" fmla="*/ 140453 h 534406"/>
                  <a:gd name="connsiteX4" fmla="*/ 303763 w 420448"/>
                  <a:gd name="connsiteY4" fmla="*/ 134452 h 534406"/>
                  <a:gd name="connsiteX5" fmla="*/ 235183 w 420448"/>
                  <a:gd name="connsiteY5" fmla="*/ 129689 h 534406"/>
                  <a:gd name="connsiteX6" fmla="*/ 227277 w 420448"/>
                  <a:gd name="connsiteY6" fmla="*/ 123689 h 534406"/>
                  <a:gd name="connsiteX7" fmla="*/ 168794 w 420448"/>
                  <a:gd name="connsiteY7" fmla="*/ 116735 h 534406"/>
                  <a:gd name="connsiteX8" fmla="*/ 155364 w 420448"/>
                  <a:gd name="connsiteY8" fmla="*/ 43107 h 534406"/>
                  <a:gd name="connsiteX9" fmla="*/ 97928 w 420448"/>
                  <a:gd name="connsiteY9" fmla="*/ 816 h 534406"/>
                  <a:gd name="connsiteX10" fmla="*/ 59161 w 420448"/>
                  <a:gd name="connsiteY10" fmla="*/ 60728 h 534406"/>
                  <a:gd name="connsiteX11" fmla="*/ 94499 w 420448"/>
                  <a:gd name="connsiteY11" fmla="*/ 253610 h 534406"/>
                  <a:gd name="connsiteX12" fmla="*/ 80973 w 420448"/>
                  <a:gd name="connsiteY12" fmla="*/ 243323 h 534406"/>
                  <a:gd name="connsiteX13" fmla="*/ 7250 w 420448"/>
                  <a:gd name="connsiteY13" fmla="*/ 253324 h 534406"/>
                  <a:gd name="connsiteX14" fmla="*/ 24871 w 420448"/>
                  <a:gd name="connsiteY14" fmla="*/ 321428 h 534406"/>
                  <a:gd name="connsiteX15" fmla="*/ 168603 w 420448"/>
                  <a:gd name="connsiteY15" fmla="*/ 522310 h 534406"/>
                  <a:gd name="connsiteX16" fmla="*/ 170794 w 420448"/>
                  <a:gd name="connsiteY16" fmla="*/ 534407 h 534406"/>
                  <a:gd name="connsiteX17" fmla="*/ 410348 w 420448"/>
                  <a:gd name="connsiteY17" fmla="*/ 490496 h 534406"/>
                  <a:gd name="connsiteX18" fmla="*/ 409014 w 420448"/>
                  <a:gd name="connsiteY18" fmla="*/ 479162 h 534406"/>
                  <a:gd name="connsiteX19" fmla="*/ 412729 w 420448"/>
                  <a:gd name="connsiteY19" fmla="*/ 395913 h 534406"/>
                  <a:gd name="connsiteX20" fmla="*/ 414063 w 420448"/>
                  <a:gd name="connsiteY20" fmla="*/ 234464 h 534406"/>
                  <a:gd name="connsiteX21" fmla="*/ 388917 w 420448"/>
                  <a:gd name="connsiteY21" fmla="*/ 390865 h 534406"/>
                  <a:gd name="connsiteX22" fmla="*/ 383964 w 420448"/>
                  <a:gd name="connsiteY22" fmla="*/ 470303 h 534406"/>
                  <a:gd name="connsiteX23" fmla="*/ 190320 w 420448"/>
                  <a:gd name="connsiteY23" fmla="*/ 505832 h 534406"/>
                  <a:gd name="connsiteX24" fmla="*/ 38873 w 420448"/>
                  <a:gd name="connsiteY24" fmla="*/ 301235 h 534406"/>
                  <a:gd name="connsiteX25" fmla="*/ 27919 w 420448"/>
                  <a:gd name="connsiteY25" fmla="*/ 266468 h 534406"/>
                  <a:gd name="connsiteX26" fmla="*/ 68496 w 420448"/>
                  <a:gd name="connsiteY26" fmla="*/ 264182 h 534406"/>
                  <a:gd name="connsiteX27" fmla="*/ 106310 w 420448"/>
                  <a:gd name="connsiteY27" fmla="*/ 317522 h 534406"/>
                  <a:gd name="connsiteX28" fmla="*/ 130313 w 420448"/>
                  <a:gd name="connsiteY28" fmla="*/ 313046 h 534406"/>
                  <a:gd name="connsiteX29" fmla="*/ 83164 w 420448"/>
                  <a:gd name="connsiteY29" fmla="*/ 56252 h 534406"/>
                  <a:gd name="connsiteX30" fmla="*/ 102309 w 420448"/>
                  <a:gd name="connsiteY30" fmla="*/ 24819 h 534406"/>
                  <a:gd name="connsiteX31" fmla="*/ 131265 w 420448"/>
                  <a:gd name="connsiteY31" fmla="*/ 47393 h 534406"/>
                  <a:gd name="connsiteX32" fmla="*/ 166032 w 420448"/>
                  <a:gd name="connsiteY32" fmla="*/ 236941 h 534406"/>
                  <a:gd name="connsiteX33" fmla="*/ 190035 w 420448"/>
                  <a:gd name="connsiteY33" fmla="*/ 232559 h 534406"/>
                  <a:gd name="connsiteX34" fmla="*/ 173175 w 420448"/>
                  <a:gd name="connsiteY34" fmla="*/ 140643 h 534406"/>
                  <a:gd name="connsiteX35" fmla="*/ 214704 w 420448"/>
                  <a:gd name="connsiteY35" fmla="*/ 144548 h 534406"/>
                  <a:gd name="connsiteX36" fmla="*/ 227277 w 420448"/>
                  <a:gd name="connsiteY36" fmla="*/ 164456 h 534406"/>
                  <a:gd name="connsiteX37" fmla="*/ 238041 w 420448"/>
                  <a:gd name="connsiteY37" fmla="*/ 223320 h 534406"/>
                  <a:gd name="connsiteX38" fmla="*/ 262044 w 420448"/>
                  <a:gd name="connsiteY38" fmla="*/ 218939 h 534406"/>
                  <a:gd name="connsiteX39" fmla="*/ 251280 w 420448"/>
                  <a:gd name="connsiteY39" fmla="*/ 159979 h 534406"/>
                  <a:gd name="connsiteX40" fmla="*/ 249090 w 420448"/>
                  <a:gd name="connsiteY40" fmla="*/ 151597 h 534406"/>
                  <a:gd name="connsiteX41" fmla="*/ 291285 w 420448"/>
                  <a:gd name="connsiteY41" fmla="*/ 155407 h 534406"/>
                  <a:gd name="connsiteX42" fmla="*/ 303763 w 420448"/>
                  <a:gd name="connsiteY42" fmla="*/ 175219 h 534406"/>
                  <a:gd name="connsiteX43" fmla="*/ 314622 w 420448"/>
                  <a:gd name="connsiteY43" fmla="*/ 234179 h 534406"/>
                  <a:gd name="connsiteX44" fmla="*/ 338625 w 420448"/>
                  <a:gd name="connsiteY44" fmla="*/ 229797 h 534406"/>
                  <a:gd name="connsiteX45" fmla="*/ 327766 w 420448"/>
                  <a:gd name="connsiteY45" fmla="*/ 170837 h 534406"/>
                  <a:gd name="connsiteX46" fmla="*/ 325575 w 420448"/>
                  <a:gd name="connsiteY46" fmla="*/ 162360 h 534406"/>
                  <a:gd name="connsiteX47" fmla="*/ 367676 w 420448"/>
                  <a:gd name="connsiteY47" fmla="*/ 166170 h 534406"/>
                  <a:gd name="connsiteX48" fmla="*/ 380249 w 420448"/>
                  <a:gd name="connsiteY48" fmla="*/ 186077 h 534406"/>
                  <a:gd name="connsiteX49" fmla="*/ 389964 w 420448"/>
                  <a:gd name="connsiteY49" fmla="*/ 238941 h 534406"/>
                  <a:gd name="connsiteX50" fmla="*/ 388917 w 420448"/>
                  <a:gd name="connsiteY50" fmla="*/ 390865 h 53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20448" h="534406">
                    <a:moveTo>
                      <a:pt x="414063" y="234464"/>
                    </a:moveTo>
                    <a:lnTo>
                      <a:pt x="404347" y="181696"/>
                    </a:lnTo>
                    <a:cubicBezTo>
                      <a:pt x="401394" y="165503"/>
                      <a:pt x="393108" y="152930"/>
                      <a:pt x="380344" y="145215"/>
                    </a:cubicBezTo>
                    <a:cubicBezTo>
                      <a:pt x="356151" y="130547"/>
                      <a:pt x="322337" y="137595"/>
                      <a:pt x="311764" y="140453"/>
                    </a:cubicBezTo>
                    <a:cubicBezTo>
                      <a:pt x="309288" y="138262"/>
                      <a:pt x="306716" y="136166"/>
                      <a:pt x="303763" y="134452"/>
                    </a:cubicBezTo>
                    <a:cubicBezTo>
                      <a:pt x="279570" y="119783"/>
                      <a:pt x="245851" y="126927"/>
                      <a:pt x="235183" y="129689"/>
                    </a:cubicBezTo>
                    <a:cubicBezTo>
                      <a:pt x="232707" y="127499"/>
                      <a:pt x="230135" y="125403"/>
                      <a:pt x="227277" y="123689"/>
                    </a:cubicBezTo>
                    <a:cubicBezTo>
                      <a:pt x="208418" y="112354"/>
                      <a:pt x="183843" y="114164"/>
                      <a:pt x="168794" y="116735"/>
                    </a:cubicBezTo>
                    <a:lnTo>
                      <a:pt x="155364" y="43107"/>
                    </a:lnTo>
                    <a:cubicBezTo>
                      <a:pt x="149172" y="9579"/>
                      <a:pt x="121740" y="-3565"/>
                      <a:pt x="97928" y="816"/>
                    </a:cubicBezTo>
                    <a:cubicBezTo>
                      <a:pt x="74020" y="5198"/>
                      <a:pt x="53065" y="27200"/>
                      <a:pt x="59161" y="60728"/>
                    </a:cubicBezTo>
                    <a:lnTo>
                      <a:pt x="94499" y="253610"/>
                    </a:lnTo>
                    <a:cubicBezTo>
                      <a:pt x="90213" y="249609"/>
                      <a:pt x="85736" y="246180"/>
                      <a:pt x="80973" y="243323"/>
                    </a:cubicBezTo>
                    <a:cubicBezTo>
                      <a:pt x="47636" y="223320"/>
                      <a:pt x="19442" y="234464"/>
                      <a:pt x="7250" y="253324"/>
                    </a:cubicBezTo>
                    <a:cubicBezTo>
                      <a:pt x="-5133" y="272564"/>
                      <a:pt x="-3132" y="302187"/>
                      <a:pt x="24871" y="321428"/>
                    </a:cubicBezTo>
                    <a:cubicBezTo>
                      <a:pt x="109453" y="379911"/>
                      <a:pt x="153840" y="441824"/>
                      <a:pt x="168603" y="522310"/>
                    </a:cubicBezTo>
                    <a:lnTo>
                      <a:pt x="170794" y="534407"/>
                    </a:lnTo>
                    <a:lnTo>
                      <a:pt x="410348" y="490496"/>
                    </a:lnTo>
                    <a:lnTo>
                      <a:pt x="409014" y="479162"/>
                    </a:lnTo>
                    <a:cubicBezTo>
                      <a:pt x="408919" y="478781"/>
                      <a:pt x="404442" y="436775"/>
                      <a:pt x="412729" y="395913"/>
                    </a:cubicBezTo>
                    <a:cubicBezTo>
                      <a:pt x="422540" y="348193"/>
                      <a:pt x="423016" y="283423"/>
                      <a:pt x="414063" y="234464"/>
                    </a:cubicBezTo>
                    <a:close/>
                    <a:moveTo>
                      <a:pt x="388917" y="390865"/>
                    </a:moveTo>
                    <a:cubicBezTo>
                      <a:pt x="382535" y="422488"/>
                      <a:pt x="383011" y="454016"/>
                      <a:pt x="383964" y="470303"/>
                    </a:cubicBezTo>
                    <a:lnTo>
                      <a:pt x="190320" y="505832"/>
                    </a:lnTo>
                    <a:cubicBezTo>
                      <a:pt x="172223" y="424298"/>
                      <a:pt x="125074" y="360766"/>
                      <a:pt x="38873" y="301235"/>
                    </a:cubicBezTo>
                    <a:cubicBezTo>
                      <a:pt x="23061" y="290281"/>
                      <a:pt x="22109" y="275612"/>
                      <a:pt x="27919" y="266468"/>
                    </a:cubicBezTo>
                    <a:cubicBezTo>
                      <a:pt x="33634" y="257610"/>
                      <a:pt x="47731" y="251705"/>
                      <a:pt x="68496" y="264182"/>
                    </a:cubicBezTo>
                    <a:cubicBezTo>
                      <a:pt x="87069" y="275327"/>
                      <a:pt x="102976" y="298949"/>
                      <a:pt x="106310" y="317522"/>
                    </a:cubicBezTo>
                    <a:lnTo>
                      <a:pt x="130313" y="313046"/>
                    </a:lnTo>
                    <a:lnTo>
                      <a:pt x="83164" y="56252"/>
                    </a:lnTo>
                    <a:cubicBezTo>
                      <a:pt x="79735" y="37583"/>
                      <a:pt x="90308" y="27010"/>
                      <a:pt x="102309" y="24819"/>
                    </a:cubicBezTo>
                    <a:cubicBezTo>
                      <a:pt x="114216" y="22628"/>
                      <a:pt x="127836" y="28724"/>
                      <a:pt x="131265" y="47393"/>
                    </a:cubicBezTo>
                    <a:lnTo>
                      <a:pt x="166032" y="236941"/>
                    </a:lnTo>
                    <a:lnTo>
                      <a:pt x="190035" y="232559"/>
                    </a:lnTo>
                    <a:lnTo>
                      <a:pt x="173175" y="140643"/>
                    </a:lnTo>
                    <a:cubicBezTo>
                      <a:pt x="185463" y="138548"/>
                      <a:pt x="203084" y="137500"/>
                      <a:pt x="214704" y="144548"/>
                    </a:cubicBezTo>
                    <a:cubicBezTo>
                      <a:pt x="221372" y="148644"/>
                      <a:pt x="225563" y="155121"/>
                      <a:pt x="227277" y="164456"/>
                    </a:cubicBezTo>
                    <a:lnTo>
                      <a:pt x="238041" y="223320"/>
                    </a:lnTo>
                    <a:lnTo>
                      <a:pt x="262044" y="218939"/>
                    </a:lnTo>
                    <a:lnTo>
                      <a:pt x="251280" y="159979"/>
                    </a:lnTo>
                    <a:cubicBezTo>
                      <a:pt x="250709" y="157026"/>
                      <a:pt x="249947" y="154264"/>
                      <a:pt x="249090" y="151597"/>
                    </a:cubicBezTo>
                    <a:cubicBezTo>
                      <a:pt x="261377" y="149406"/>
                      <a:pt x="279474" y="148168"/>
                      <a:pt x="291285" y="155407"/>
                    </a:cubicBezTo>
                    <a:cubicBezTo>
                      <a:pt x="297953" y="159503"/>
                      <a:pt x="302049" y="165980"/>
                      <a:pt x="303763" y="175219"/>
                    </a:cubicBezTo>
                    <a:lnTo>
                      <a:pt x="314622" y="234179"/>
                    </a:lnTo>
                    <a:lnTo>
                      <a:pt x="338625" y="229797"/>
                    </a:lnTo>
                    <a:lnTo>
                      <a:pt x="327766" y="170837"/>
                    </a:lnTo>
                    <a:cubicBezTo>
                      <a:pt x="327195" y="167885"/>
                      <a:pt x="326433" y="165122"/>
                      <a:pt x="325575" y="162360"/>
                    </a:cubicBezTo>
                    <a:cubicBezTo>
                      <a:pt x="337672" y="160169"/>
                      <a:pt x="355770" y="158931"/>
                      <a:pt x="367676" y="166170"/>
                    </a:cubicBezTo>
                    <a:cubicBezTo>
                      <a:pt x="374343" y="170266"/>
                      <a:pt x="378534" y="176743"/>
                      <a:pt x="380249" y="186077"/>
                    </a:cubicBezTo>
                    <a:lnTo>
                      <a:pt x="389964" y="238941"/>
                    </a:lnTo>
                    <a:cubicBezTo>
                      <a:pt x="398346" y="284375"/>
                      <a:pt x="397965" y="346859"/>
                      <a:pt x="388917" y="390865"/>
                    </a:cubicBezTo>
                    <a:close/>
                  </a:path>
                </a:pathLst>
              </a:custGeom>
              <a:solidFill>
                <a:srgbClr val="61181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6508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BE53865D-F166-15AB-EC1E-C34202A9A442}"/>
              </a:ext>
            </a:extLst>
          </p:cNvPr>
          <p:cNvSpPr txBox="1"/>
          <p:nvPr/>
        </p:nvSpPr>
        <p:spPr>
          <a:xfrm>
            <a:off x="4023360" y="180993"/>
            <a:ext cx="413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Nhóm</a:t>
            </a:r>
            <a:r>
              <a:rPr lang="en-US" sz="3600" b="1" dirty="0"/>
              <a:t> Facebook</a:t>
            </a:r>
            <a:endParaRPr lang="en-US" sz="3200" b="1" dirty="0"/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89EFCEA4-BC0F-653F-B56B-EEDF109EB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73" b="97046" l="5000" r="94091">
                        <a14:foregroundMark x1="46818" y1="42194" x2="50909" y2="59494"/>
                        <a14:foregroundMark x1="46364" y1="8861" x2="50455" y2="8017"/>
                        <a14:foregroundMark x1="74545" y1="7595" x2="75909" y2="7595"/>
                        <a14:foregroundMark x1="22727" y1="7173" x2="23182" y2="7595"/>
                        <a14:foregroundMark x1="44091" y1="48523" x2="61364" y2="72152"/>
                        <a14:foregroundMark x1="50000" y1="36287" x2="48182" y2="58228"/>
                        <a14:foregroundMark x1="17273" y1="51477" x2="18636" y2="59072"/>
                        <a14:foregroundMark x1="15909" y1="47257" x2="19545" y2="54430"/>
                        <a14:foregroundMark x1="31364" y1="72996" x2="61364" y2="78903"/>
                        <a14:foregroundMark x1="67727" y1="69620" x2="59091" y2="83544"/>
                        <a14:foregroundMark x1="67273" y1="55696" x2="60455" y2="74262"/>
                        <a14:foregroundMark x1="68182" y1="81013" x2="81818" y2="78481"/>
                        <a14:foregroundMark x1="75000" y1="71730" x2="84091" y2="86076"/>
                        <a14:foregroundMark x1="82273" y1="72574" x2="93454" y2="86945"/>
                        <a14:foregroundMark x1="87727" y1="76793" x2="66433" y2="91854"/>
                        <a14:foregroundMark x1="68636" y1="83544" x2="31364" y2="85232"/>
                        <a14:foregroundMark x1="21818" y1="81013" x2="55909" y2="86076"/>
                        <a14:foregroundMark x1="72273" y1="75527" x2="57727" y2="84810"/>
                        <a14:foregroundMark x1="20000" y1="76793" x2="38636" y2="71730"/>
                        <a14:foregroundMark x1="30000" y1="70886" x2="44091" y2="72152"/>
                        <a14:foregroundMark x1="35000" y1="54852" x2="54545" y2="63713"/>
                        <a14:foregroundMark x1="61818" y1="49367" x2="50909" y2="72152"/>
                        <a14:foregroundMark x1="40455" y1="18987" x2="50000" y2="37553"/>
                        <a14:foregroundMark x1="51364" y1="20675" x2="45455" y2="45148"/>
                        <a14:foregroundMark x1="17727" y1="79325" x2="28182" y2="73418"/>
                        <a14:foregroundMark x1="10909" y1="84810" x2="38636" y2="81857"/>
                        <a14:foregroundMark x1="35909" y1="87342" x2="54777" y2="89059"/>
                        <a14:foregroundMark x1="64091" y1="85654" x2="66818" y2="84388"/>
                        <a14:foregroundMark x1="66818" y1="84388" x2="75909" y2="82700"/>
                        <a14:foregroundMark x1="60909" y1="84388" x2="72273" y2="83122"/>
                        <a14:foregroundMark x1="71364" y1="83966" x2="63571" y2="88535"/>
                        <a14:foregroundMark x1="39545" y1="88186" x2="47727" y2="91139"/>
                        <a14:foregroundMark x1="15000" y1="76793" x2="21364" y2="75949"/>
                        <a14:foregroundMark x1="50000" y1="97468" x2="52727" y2="97046"/>
                        <a14:foregroundMark x1="5909" y1="86498" x2="5000" y2="86498"/>
                        <a14:foregroundMark x1="45000" y1="34177" x2="41818" y2="47257"/>
                        <a14:foregroundMark x1="20000" y1="28270" x2="18636" y2="37131"/>
                        <a14:backgroundMark x1="93182" y1="87342" x2="95000" y2="87342"/>
                        <a14:backgroundMark x1="65000" y1="94937" x2="60455" y2="96203"/>
                        <a14:backgroundMark x1="59545" y1="96203" x2="61818" y2="96624"/>
                        <a14:backgroundMark x1="65000" y1="95781" x2="64545" y2="94093"/>
                        <a14:backgroundMark x1="67273" y1="92827" x2="64545" y2="93671"/>
                        <a14:backgroundMark x1="15455" y1="37553" x2="14091" y2="39662"/>
                        <a14:backgroundMark x1="18636" y1="4219" x2="20909" y2="3797"/>
                        <a14:backgroundMark x1="16364" y1="38819" x2="16364" y2="388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952278">
            <a:off x="3117881" y="414860"/>
            <a:ext cx="1192468" cy="1284614"/>
          </a:xfrm>
          <a:prstGeom prst="rect">
            <a:avLst/>
          </a:prstGeom>
        </p:spPr>
      </p:pic>
      <p:grpSp>
        <p:nvGrpSpPr>
          <p:cNvPr id="12" name="Nhóm 11">
            <a:extLst>
              <a:ext uri="{FF2B5EF4-FFF2-40B4-BE49-F238E27FC236}">
                <a16:creationId xmlns:a16="http://schemas.microsoft.com/office/drawing/2014/main" id="{8589D8AC-433D-CC08-7C22-D2949152E6E0}"/>
              </a:ext>
            </a:extLst>
          </p:cNvPr>
          <p:cNvGrpSpPr/>
          <p:nvPr/>
        </p:nvGrpSpPr>
        <p:grpSpPr>
          <a:xfrm>
            <a:off x="3714115" y="947130"/>
            <a:ext cx="4753610" cy="4762500"/>
            <a:chOff x="3714115" y="947130"/>
            <a:chExt cx="4753610" cy="4762500"/>
          </a:xfrm>
        </p:grpSpPr>
        <p:pic>
          <p:nvPicPr>
            <p:cNvPr id="6" name="Hình ảnh 5">
              <a:extLst>
                <a:ext uri="{FF2B5EF4-FFF2-40B4-BE49-F238E27FC236}">
                  <a16:creationId xmlns:a16="http://schemas.microsoft.com/office/drawing/2014/main" id="{441958FD-2666-66A1-3E43-0D96DD33A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187"/>
            <a:stretch>
              <a:fillRect/>
            </a:stretch>
          </p:blipFill>
          <p:spPr>
            <a:xfrm>
              <a:off x="3714115" y="947130"/>
              <a:ext cx="4753610" cy="4762500"/>
            </a:xfrm>
            <a:custGeom>
              <a:avLst/>
              <a:gdLst>
                <a:gd name="connsiteX0" fmla="*/ 509735 w 4753610"/>
                <a:gd name="connsiteY0" fmla="*/ 0 h 4762500"/>
                <a:gd name="connsiteX1" fmla="*/ 4222285 w 4753610"/>
                <a:gd name="connsiteY1" fmla="*/ 0 h 4762500"/>
                <a:gd name="connsiteX2" fmla="*/ 4753610 w 4753610"/>
                <a:gd name="connsiteY2" fmla="*/ 531325 h 4762500"/>
                <a:gd name="connsiteX3" fmla="*/ 4753610 w 4753610"/>
                <a:gd name="connsiteY3" fmla="*/ 4241625 h 4762500"/>
                <a:gd name="connsiteX4" fmla="*/ 4329366 w 4753610"/>
                <a:gd name="connsiteY4" fmla="*/ 4762156 h 4762500"/>
                <a:gd name="connsiteX5" fmla="*/ 4325947 w 4753610"/>
                <a:gd name="connsiteY5" fmla="*/ 4762500 h 4762500"/>
                <a:gd name="connsiteX6" fmla="*/ 406074 w 4753610"/>
                <a:gd name="connsiteY6" fmla="*/ 4762500 h 4762500"/>
                <a:gd name="connsiteX7" fmla="*/ 402655 w 4753610"/>
                <a:gd name="connsiteY7" fmla="*/ 4762156 h 4762500"/>
                <a:gd name="connsiteX8" fmla="*/ 20164 w 4753610"/>
                <a:gd name="connsiteY8" fmla="*/ 4448441 h 4762500"/>
                <a:gd name="connsiteX9" fmla="*/ 0 w 4753610"/>
                <a:gd name="connsiteY9" fmla="*/ 4383483 h 4762500"/>
                <a:gd name="connsiteX10" fmla="*/ 0 w 4753610"/>
                <a:gd name="connsiteY10" fmla="*/ 389468 h 4762500"/>
                <a:gd name="connsiteX11" fmla="*/ 20164 w 4753610"/>
                <a:gd name="connsiteY11" fmla="*/ 324509 h 4762500"/>
                <a:gd name="connsiteX12" fmla="*/ 509735 w 4753610"/>
                <a:gd name="connsiteY12" fmla="*/ 0 h 476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53610" h="4762500">
                  <a:moveTo>
                    <a:pt x="509735" y="0"/>
                  </a:moveTo>
                  <a:lnTo>
                    <a:pt x="4222285" y="0"/>
                  </a:lnTo>
                  <a:cubicBezTo>
                    <a:pt x="4515728" y="0"/>
                    <a:pt x="4753610" y="237882"/>
                    <a:pt x="4753610" y="531325"/>
                  </a:cubicBezTo>
                  <a:lnTo>
                    <a:pt x="4753610" y="4241625"/>
                  </a:lnTo>
                  <a:cubicBezTo>
                    <a:pt x="4753610" y="4498388"/>
                    <a:pt x="4571482" y="4712612"/>
                    <a:pt x="4329366" y="4762156"/>
                  </a:cubicBezTo>
                  <a:lnTo>
                    <a:pt x="4325947" y="4762500"/>
                  </a:lnTo>
                  <a:lnTo>
                    <a:pt x="406074" y="4762500"/>
                  </a:lnTo>
                  <a:lnTo>
                    <a:pt x="402655" y="4762156"/>
                  </a:lnTo>
                  <a:cubicBezTo>
                    <a:pt x="229715" y="4726767"/>
                    <a:pt x="87381" y="4607358"/>
                    <a:pt x="20164" y="4448441"/>
                  </a:cubicBezTo>
                  <a:lnTo>
                    <a:pt x="0" y="4383483"/>
                  </a:lnTo>
                  <a:lnTo>
                    <a:pt x="0" y="389468"/>
                  </a:lnTo>
                  <a:lnTo>
                    <a:pt x="20164" y="324509"/>
                  </a:lnTo>
                  <a:cubicBezTo>
                    <a:pt x="100824" y="133809"/>
                    <a:pt x="289653" y="0"/>
                    <a:pt x="509735" y="0"/>
                  </a:cubicBezTo>
                  <a:close/>
                </a:path>
              </a:pathLst>
            </a:custGeom>
            <a:ln w="76200">
              <a:solidFill>
                <a:srgbClr val="926464"/>
              </a:solidFill>
            </a:ln>
          </p:spPr>
        </p:pic>
        <p:grpSp>
          <p:nvGrpSpPr>
            <p:cNvPr id="11" name="Nhóm 10">
              <a:extLst>
                <a:ext uri="{FF2B5EF4-FFF2-40B4-BE49-F238E27FC236}">
                  <a16:creationId xmlns:a16="http://schemas.microsoft.com/office/drawing/2014/main" id="{C4A2F21A-9225-A199-867B-AD959FF51358}"/>
                </a:ext>
              </a:extLst>
            </p:cNvPr>
            <p:cNvGrpSpPr/>
            <p:nvPr/>
          </p:nvGrpSpPr>
          <p:grpSpPr>
            <a:xfrm>
              <a:off x="5507429" y="2812154"/>
              <a:ext cx="1166983" cy="1018166"/>
              <a:chOff x="5507429" y="2812154"/>
              <a:chExt cx="1166983" cy="1018166"/>
            </a:xfrm>
          </p:grpSpPr>
          <p:sp>
            <p:nvSpPr>
              <p:cNvPr id="10" name="Hình chữ nhật 9">
                <a:extLst>
                  <a:ext uri="{FF2B5EF4-FFF2-40B4-BE49-F238E27FC236}">
                    <a16:creationId xmlns:a16="http://schemas.microsoft.com/office/drawing/2014/main" id="{9B8A3614-7BEF-212F-3DAD-7A8F29613ABF}"/>
                  </a:ext>
                </a:extLst>
              </p:cNvPr>
              <p:cNvSpPr/>
              <p:nvPr/>
            </p:nvSpPr>
            <p:spPr>
              <a:xfrm>
                <a:off x="5618480" y="2812154"/>
                <a:ext cx="985520" cy="10181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50" name="Picture 2" descr="Có thể là hình ảnh về văn bản cho biết '09 CLB HỖ TRỢ HỌC TẬP'">
                <a:extLst>
                  <a:ext uri="{FF2B5EF4-FFF2-40B4-BE49-F238E27FC236}">
                    <a16:creationId xmlns:a16="http://schemas.microsoft.com/office/drawing/2014/main" id="{6177DB48-A76E-D90D-7DA0-D5C717F095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4485" b="59871" l="17082" r="83037">
                            <a14:foregroundMark x1="33689" y1="14914" x2="37011" y2="14592"/>
                            <a14:foregroundMark x1="68921" y1="14592" x2="67023" y2="16309"/>
                            <a14:foregroundMark x1="26928" y1="33155" x2="21827" y2="40880"/>
                            <a14:foregroundMark x1="24555" y1="34227" x2="23962" y2="50751"/>
                            <a14:foregroundMark x1="20285" y1="47318" x2="32384" y2="55472"/>
                            <a14:foregroundMark x1="33571" y1="58262" x2="36418" y2="58047"/>
                            <a14:foregroundMark x1="34875" y1="38305" x2="35824" y2="45279"/>
                            <a14:foregroundMark x1="17200" y1="41202" x2="18861" y2="47425"/>
                            <a14:foregroundMark x1="64413" y1="44313" x2="68676" y2="46797"/>
                            <a14:foregroundMark x1="83037" y1="43348" x2="78370" y2="55734"/>
                            <a14:foregroundMark x1="68209" y1="59120" x2="73428" y2="59442"/>
                            <a14:foregroundMark x1="50178" y1="58691" x2="51246" y2="59871"/>
                            <a14:backgroundMark x1="78766" y1="56867" x2="77699" y2="57940"/>
                            <a14:backgroundMark x1="79241" y1="56438" x2="78410" y2="57618"/>
                            <a14:backgroundMark x1="79122" y1="56545" x2="79122" y2="56545"/>
                            <a14:backgroundMark x1="71649" y1="48712" x2="70700" y2="49893"/>
                            <a14:backgroundMark x1="71412" y1="47210" x2="69632" y2="49571"/>
                            <a14:backgroundMark x1="50771" y1="60408" x2="52076" y2="60408"/>
                            <a14:backgroundMark x1="78410" y1="56330" x2="79004" y2="56974"/>
                            <a14:backgroundMark x1="78292" y1="56545" x2="79359" y2="56330"/>
                            <a14:backgroundMark x1="78410" y1="56438" x2="79241" y2="56330"/>
                            <a14:backgroundMark x1="78766" y1="56438" x2="78766" y2="56438"/>
                            <a14:backgroundMark x1="78648" y1="56438" x2="78648" y2="56330"/>
                            <a14:backgroundMark x1="78292" y1="56223" x2="79004" y2="54936"/>
                            <a14:backgroundMark x1="76750" y1="58906" x2="80902" y2="54506"/>
                            <a14:backgroundMark x1="76868" y1="58155" x2="79122" y2="56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630" t="10667" r="12965" b="38666"/>
              <a:stretch/>
            </p:blipFill>
            <p:spPr bwMode="auto">
              <a:xfrm>
                <a:off x="5507429" y="2876907"/>
                <a:ext cx="1166983" cy="9029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096197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C61589-7609-4FBF-9071-4462BBD77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14" cy="69232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Đồ họa 4">
            <a:extLst>
              <a:ext uri="{FF2B5EF4-FFF2-40B4-BE49-F238E27FC236}">
                <a16:creationId xmlns:a16="http://schemas.microsoft.com/office/drawing/2014/main" id="{E98D8B4E-59F3-43E3-B7E2-413EE54CF6C9}"/>
              </a:ext>
            </a:extLst>
          </p:cNvPr>
          <p:cNvSpPr/>
          <p:nvPr/>
        </p:nvSpPr>
        <p:spPr>
          <a:xfrm>
            <a:off x="10612879" y="398462"/>
            <a:ext cx="1137962" cy="248089"/>
          </a:xfrm>
          <a:custGeom>
            <a:avLst/>
            <a:gdLst>
              <a:gd name="connsiteX0" fmla="*/ 0 w 2032539"/>
              <a:gd name="connsiteY0" fmla="*/ 0 h 446341"/>
              <a:gd name="connsiteX1" fmla="*/ 2032540 w 2032539"/>
              <a:gd name="connsiteY1" fmla="*/ 0 h 446341"/>
              <a:gd name="connsiteX2" fmla="*/ 2032540 w 2032539"/>
              <a:gd name="connsiteY2" fmla="*/ 446342 h 446341"/>
              <a:gd name="connsiteX3" fmla="*/ 0 w 2032539"/>
              <a:gd name="connsiteY3" fmla="*/ 446342 h 44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2539" h="446341">
                <a:moveTo>
                  <a:pt x="0" y="0"/>
                </a:moveTo>
                <a:lnTo>
                  <a:pt x="2032540" y="0"/>
                </a:lnTo>
                <a:lnTo>
                  <a:pt x="2032540" y="446342"/>
                </a:lnTo>
                <a:lnTo>
                  <a:pt x="0" y="446342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0BBDD742-C116-4590-85DD-9C981A07BB48}"/>
              </a:ext>
            </a:extLst>
          </p:cNvPr>
          <p:cNvSpPr txBox="1"/>
          <p:nvPr/>
        </p:nvSpPr>
        <p:spPr>
          <a:xfrm>
            <a:off x="10339876" y="382421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611817"/>
                </a:solidFill>
                <a:cs typeface="Arial"/>
                <a:sym typeface="Arial"/>
                <a:rtl val="0"/>
              </a:rPr>
              <a:t>GIẢI TÍCH 2</a:t>
            </a:r>
            <a:endParaRPr lang="vi-VN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8" name="Đồ họa 4">
            <a:extLst>
              <a:ext uri="{FF2B5EF4-FFF2-40B4-BE49-F238E27FC236}">
                <a16:creationId xmlns:a16="http://schemas.microsoft.com/office/drawing/2014/main" id="{884563B1-13AE-4416-99F3-7E6EA49AC57C}"/>
              </a:ext>
            </a:extLst>
          </p:cNvPr>
          <p:cNvSpPr txBox="1"/>
          <p:nvPr/>
        </p:nvSpPr>
        <p:spPr>
          <a:xfrm>
            <a:off x="2339695" y="1484567"/>
            <a:ext cx="7512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Hàm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vector</a:t>
            </a:r>
            <a:endParaRPr lang="vi-VN" sz="40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grpSp>
        <p:nvGrpSpPr>
          <p:cNvPr id="10" name="Đồ họa 2">
            <a:extLst>
              <a:ext uri="{FF2B5EF4-FFF2-40B4-BE49-F238E27FC236}">
                <a16:creationId xmlns:a16="http://schemas.microsoft.com/office/drawing/2014/main" id="{25882A35-BDD3-42C1-B509-F19939C01840}"/>
              </a:ext>
            </a:extLst>
          </p:cNvPr>
          <p:cNvGrpSpPr/>
          <p:nvPr/>
        </p:nvGrpSpPr>
        <p:grpSpPr>
          <a:xfrm>
            <a:off x="5032582" y="2578990"/>
            <a:ext cx="2123649" cy="850010"/>
            <a:chOff x="4772025" y="2900362"/>
            <a:chExt cx="2644806" cy="1058608"/>
          </a:xfrm>
        </p:grpSpPr>
        <p:grpSp>
          <p:nvGrpSpPr>
            <p:cNvPr id="11" name="Đồ họa 2">
              <a:extLst>
                <a:ext uri="{FF2B5EF4-FFF2-40B4-BE49-F238E27FC236}">
                  <a16:creationId xmlns:a16="http://schemas.microsoft.com/office/drawing/2014/main" id="{7A02E805-1421-421D-BEA0-50C807503088}"/>
                </a:ext>
              </a:extLst>
            </p:cNvPr>
            <p:cNvGrpSpPr/>
            <p:nvPr/>
          </p:nvGrpSpPr>
          <p:grpSpPr>
            <a:xfrm>
              <a:off x="4772025" y="2900362"/>
              <a:ext cx="2644806" cy="792384"/>
              <a:chOff x="4772025" y="2900362"/>
              <a:chExt cx="2644806" cy="792384"/>
            </a:xfrm>
          </p:grpSpPr>
          <p:sp>
            <p:nvSpPr>
              <p:cNvPr id="15" name="Đồ họa 2">
                <a:extLst>
                  <a:ext uri="{FF2B5EF4-FFF2-40B4-BE49-F238E27FC236}">
                    <a16:creationId xmlns:a16="http://schemas.microsoft.com/office/drawing/2014/main" id="{944D54BE-77D4-4831-9BE9-6D0F52297D8E}"/>
                  </a:ext>
                </a:extLst>
              </p:cNvPr>
              <p:cNvSpPr/>
              <p:nvPr/>
            </p:nvSpPr>
            <p:spPr>
              <a:xfrm>
                <a:off x="4772025" y="2900362"/>
                <a:ext cx="2644806" cy="792384"/>
              </a:xfrm>
              <a:custGeom>
                <a:avLst/>
                <a:gdLst>
                  <a:gd name="connsiteX0" fmla="*/ 2248567 w 2644806"/>
                  <a:gd name="connsiteY0" fmla="*/ 792385 h 792384"/>
                  <a:gd name="connsiteX1" fmla="*/ 396240 w 2644806"/>
                  <a:gd name="connsiteY1" fmla="*/ 792385 h 792384"/>
                  <a:gd name="connsiteX2" fmla="*/ 0 w 2644806"/>
                  <a:gd name="connsiteY2" fmla="*/ 396240 h 792384"/>
                  <a:gd name="connsiteX3" fmla="*/ 0 w 2644806"/>
                  <a:gd name="connsiteY3" fmla="*/ 396240 h 792384"/>
                  <a:gd name="connsiteX4" fmla="*/ 396240 w 2644806"/>
                  <a:gd name="connsiteY4" fmla="*/ 0 h 792384"/>
                  <a:gd name="connsiteX5" fmla="*/ 2248567 w 2644806"/>
                  <a:gd name="connsiteY5" fmla="*/ 0 h 792384"/>
                  <a:gd name="connsiteX6" fmla="*/ 2644807 w 2644806"/>
                  <a:gd name="connsiteY6" fmla="*/ 396240 h 792384"/>
                  <a:gd name="connsiteX7" fmla="*/ 2644807 w 2644806"/>
                  <a:gd name="connsiteY7" fmla="*/ 396240 h 792384"/>
                  <a:gd name="connsiteX8" fmla="*/ 2248567 w 2644806"/>
                  <a:gd name="connsiteY8" fmla="*/ 792385 h 792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44806" h="792384">
                    <a:moveTo>
                      <a:pt x="2248567" y="792385"/>
                    </a:moveTo>
                    <a:lnTo>
                      <a:pt x="396240" y="792385"/>
                    </a:lnTo>
                    <a:cubicBezTo>
                      <a:pt x="177356" y="792385"/>
                      <a:pt x="0" y="615029"/>
                      <a:pt x="0" y="396240"/>
                    </a:cubicBezTo>
                    <a:lnTo>
                      <a:pt x="0" y="396240"/>
                    </a:lnTo>
                    <a:cubicBezTo>
                      <a:pt x="0" y="177356"/>
                      <a:pt x="177356" y="0"/>
                      <a:pt x="396240" y="0"/>
                    </a:cubicBezTo>
                    <a:lnTo>
                      <a:pt x="2248567" y="0"/>
                    </a:lnTo>
                    <a:cubicBezTo>
                      <a:pt x="2467356" y="0"/>
                      <a:pt x="2644807" y="177356"/>
                      <a:pt x="2644807" y="396240"/>
                    </a:cubicBezTo>
                    <a:lnTo>
                      <a:pt x="2644807" y="396240"/>
                    </a:lnTo>
                    <a:cubicBezTo>
                      <a:pt x="2644712" y="615029"/>
                      <a:pt x="2467356" y="792385"/>
                      <a:pt x="2248567" y="792385"/>
                    </a:cubicBezTo>
                    <a:close/>
                  </a:path>
                </a:pathLst>
              </a:custGeom>
              <a:solidFill>
                <a:srgbClr val="FFCB6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 dirty="0"/>
              </a:p>
            </p:txBody>
          </p:sp>
          <p:sp>
            <p:nvSpPr>
              <p:cNvPr id="16" name="Đồ họa 2">
                <a:extLst>
                  <a:ext uri="{FF2B5EF4-FFF2-40B4-BE49-F238E27FC236}">
                    <a16:creationId xmlns:a16="http://schemas.microsoft.com/office/drawing/2014/main" id="{177AB767-4B17-4BA6-96D3-67524D525E91}"/>
                  </a:ext>
                </a:extLst>
              </p:cNvPr>
              <p:cNvSpPr txBox="1"/>
              <p:nvPr/>
            </p:nvSpPr>
            <p:spPr>
              <a:xfrm>
                <a:off x="5312503" y="2980792"/>
                <a:ext cx="1497692" cy="61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vi-VN" sz="2600" spc="0" baseline="0" dirty="0">
                    <a:solidFill>
                      <a:srgbClr val="611817"/>
                    </a:solidFill>
                    <a:latin typeface="+mj-lt"/>
                    <a:cs typeface="Arial"/>
                    <a:sym typeface="Arial"/>
                    <a:rtl val="0"/>
                  </a:rPr>
                  <a:t>start</a:t>
                </a:r>
              </a:p>
            </p:txBody>
          </p:sp>
        </p:grpSp>
        <p:grpSp>
          <p:nvGrpSpPr>
            <p:cNvPr id="12" name="Đồ họa 2">
              <a:extLst>
                <a:ext uri="{FF2B5EF4-FFF2-40B4-BE49-F238E27FC236}">
                  <a16:creationId xmlns:a16="http://schemas.microsoft.com/office/drawing/2014/main" id="{44584C9D-C048-4077-9738-736CF63E416E}"/>
                </a:ext>
              </a:extLst>
            </p:cNvPr>
            <p:cNvGrpSpPr/>
            <p:nvPr/>
          </p:nvGrpSpPr>
          <p:grpSpPr>
            <a:xfrm>
              <a:off x="6708827" y="3424373"/>
              <a:ext cx="420496" cy="534597"/>
              <a:chOff x="6708827" y="3424373"/>
              <a:chExt cx="420496" cy="534597"/>
            </a:xfrm>
          </p:grpSpPr>
          <p:sp>
            <p:nvSpPr>
              <p:cNvPr id="13" name="Đồ họa 2">
                <a:extLst>
                  <a:ext uri="{FF2B5EF4-FFF2-40B4-BE49-F238E27FC236}">
                    <a16:creationId xmlns:a16="http://schemas.microsoft.com/office/drawing/2014/main" id="{AB3384F3-31CB-481E-889A-056E7056A1E8}"/>
                  </a:ext>
                </a:extLst>
              </p:cNvPr>
              <p:cNvSpPr/>
              <p:nvPr/>
            </p:nvSpPr>
            <p:spPr>
              <a:xfrm>
                <a:off x="6709018" y="3424373"/>
                <a:ext cx="420306" cy="534406"/>
              </a:xfrm>
              <a:custGeom>
                <a:avLst/>
                <a:gdLst>
                  <a:gd name="connsiteX0" fmla="*/ 412729 w 420306"/>
                  <a:gd name="connsiteY0" fmla="*/ 395913 h 534406"/>
                  <a:gd name="connsiteX1" fmla="*/ 409014 w 420306"/>
                  <a:gd name="connsiteY1" fmla="*/ 479162 h 534406"/>
                  <a:gd name="connsiteX2" fmla="*/ 410348 w 420306"/>
                  <a:gd name="connsiteY2" fmla="*/ 490496 h 534406"/>
                  <a:gd name="connsiteX3" fmla="*/ 170794 w 420306"/>
                  <a:gd name="connsiteY3" fmla="*/ 534407 h 534406"/>
                  <a:gd name="connsiteX4" fmla="*/ 168603 w 420306"/>
                  <a:gd name="connsiteY4" fmla="*/ 522310 h 534406"/>
                  <a:gd name="connsiteX5" fmla="*/ 24871 w 420306"/>
                  <a:gd name="connsiteY5" fmla="*/ 321428 h 534406"/>
                  <a:gd name="connsiteX6" fmla="*/ 7250 w 420306"/>
                  <a:gd name="connsiteY6" fmla="*/ 253324 h 534406"/>
                  <a:gd name="connsiteX7" fmla="*/ 80973 w 420306"/>
                  <a:gd name="connsiteY7" fmla="*/ 243323 h 534406"/>
                  <a:gd name="connsiteX8" fmla="*/ 94499 w 420306"/>
                  <a:gd name="connsiteY8" fmla="*/ 253610 h 534406"/>
                  <a:gd name="connsiteX9" fmla="*/ 59161 w 420306"/>
                  <a:gd name="connsiteY9" fmla="*/ 60728 h 534406"/>
                  <a:gd name="connsiteX10" fmla="*/ 97928 w 420306"/>
                  <a:gd name="connsiteY10" fmla="*/ 816 h 534406"/>
                  <a:gd name="connsiteX11" fmla="*/ 155364 w 420306"/>
                  <a:gd name="connsiteY11" fmla="*/ 43107 h 534406"/>
                  <a:gd name="connsiteX12" fmla="*/ 168794 w 420306"/>
                  <a:gd name="connsiteY12" fmla="*/ 116735 h 534406"/>
                  <a:gd name="connsiteX13" fmla="*/ 227277 w 420306"/>
                  <a:gd name="connsiteY13" fmla="*/ 123689 h 534406"/>
                  <a:gd name="connsiteX14" fmla="*/ 235183 w 420306"/>
                  <a:gd name="connsiteY14" fmla="*/ 129689 h 534406"/>
                  <a:gd name="connsiteX15" fmla="*/ 303763 w 420306"/>
                  <a:gd name="connsiteY15" fmla="*/ 134452 h 534406"/>
                  <a:gd name="connsiteX16" fmla="*/ 311764 w 420306"/>
                  <a:gd name="connsiteY16" fmla="*/ 140453 h 534406"/>
                  <a:gd name="connsiteX17" fmla="*/ 380344 w 420306"/>
                  <a:gd name="connsiteY17" fmla="*/ 145215 h 534406"/>
                  <a:gd name="connsiteX18" fmla="*/ 404347 w 420306"/>
                  <a:gd name="connsiteY18" fmla="*/ 181696 h 534406"/>
                  <a:gd name="connsiteX19" fmla="*/ 414063 w 420306"/>
                  <a:gd name="connsiteY19" fmla="*/ 234464 h 534406"/>
                  <a:gd name="connsiteX20" fmla="*/ 412729 w 420306"/>
                  <a:gd name="connsiteY20" fmla="*/ 395913 h 53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0306" h="534406">
                    <a:moveTo>
                      <a:pt x="412729" y="395913"/>
                    </a:moveTo>
                    <a:cubicBezTo>
                      <a:pt x="404442" y="436775"/>
                      <a:pt x="408919" y="478781"/>
                      <a:pt x="409014" y="479162"/>
                    </a:cubicBezTo>
                    <a:lnTo>
                      <a:pt x="410348" y="490496"/>
                    </a:lnTo>
                    <a:lnTo>
                      <a:pt x="170794" y="534407"/>
                    </a:lnTo>
                    <a:lnTo>
                      <a:pt x="168603" y="522310"/>
                    </a:lnTo>
                    <a:cubicBezTo>
                      <a:pt x="153840" y="441824"/>
                      <a:pt x="109453" y="379911"/>
                      <a:pt x="24871" y="321428"/>
                    </a:cubicBezTo>
                    <a:cubicBezTo>
                      <a:pt x="-3132" y="302092"/>
                      <a:pt x="-5133" y="272564"/>
                      <a:pt x="7250" y="253324"/>
                    </a:cubicBezTo>
                    <a:cubicBezTo>
                      <a:pt x="19347" y="234464"/>
                      <a:pt x="47636" y="223415"/>
                      <a:pt x="80973" y="243323"/>
                    </a:cubicBezTo>
                    <a:cubicBezTo>
                      <a:pt x="85641" y="246180"/>
                      <a:pt x="90213" y="249609"/>
                      <a:pt x="94499" y="253610"/>
                    </a:cubicBezTo>
                    <a:lnTo>
                      <a:pt x="59161" y="60728"/>
                    </a:lnTo>
                    <a:cubicBezTo>
                      <a:pt x="52970" y="27200"/>
                      <a:pt x="74020" y="5293"/>
                      <a:pt x="97928" y="816"/>
                    </a:cubicBezTo>
                    <a:cubicBezTo>
                      <a:pt x="121740" y="-3565"/>
                      <a:pt x="149172" y="9579"/>
                      <a:pt x="155364" y="43107"/>
                    </a:cubicBezTo>
                    <a:lnTo>
                      <a:pt x="168794" y="116735"/>
                    </a:lnTo>
                    <a:cubicBezTo>
                      <a:pt x="183843" y="114068"/>
                      <a:pt x="208418" y="112259"/>
                      <a:pt x="227277" y="123689"/>
                    </a:cubicBezTo>
                    <a:cubicBezTo>
                      <a:pt x="230230" y="125403"/>
                      <a:pt x="232802" y="127499"/>
                      <a:pt x="235183" y="129689"/>
                    </a:cubicBezTo>
                    <a:cubicBezTo>
                      <a:pt x="245851" y="127022"/>
                      <a:pt x="279570" y="119879"/>
                      <a:pt x="303763" y="134452"/>
                    </a:cubicBezTo>
                    <a:cubicBezTo>
                      <a:pt x="306716" y="136166"/>
                      <a:pt x="309288" y="138262"/>
                      <a:pt x="311764" y="140453"/>
                    </a:cubicBezTo>
                    <a:cubicBezTo>
                      <a:pt x="322337" y="137690"/>
                      <a:pt x="356151" y="130642"/>
                      <a:pt x="380344" y="145215"/>
                    </a:cubicBezTo>
                    <a:cubicBezTo>
                      <a:pt x="393108" y="152835"/>
                      <a:pt x="401299" y="165503"/>
                      <a:pt x="404347" y="181696"/>
                    </a:cubicBezTo>
                    <a:lnTo>
                      <a:pt x="414063" y="234464"/>
                    </a:lnTo>
                    <a:cubicBezTo>
                      <a:pt x="422826" y="283613"/>
                      <a:pt x="422349" y="348383"/>
                      <a:pt x="412729" y="3959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4" name="Đồ họa 2">
                <a:extLst>
                  <a:ext uri="{FF2B5EF4-FFF2-40B4-BE49-F238E27FC236}">
                    <a16:creationId xmlns:a16="http://schemas.microsoft.com/office/drawing/2014/main" id="{D3C44450-CC93-4110-8F7F-72F78EA5472B}"/>
                  </a:ext>
                </a:extLst>
              </p:cNvPr>
              <p:cNvSpPr/>
              <p:nvPr/>
            </p:nvSpPr>
            <p:spPr>
              <a:xfrm>
                <a:off x="6708827" y="3424563"/>
                <a:ext cx="420448" cy="534406"/>
              </a:xfrm>
              <a:custGeom>
                <a:avLst/>
                <a:gdLst>
                  <a:gd name="connsiteX0" fmla="*/ 414063 w 420448"/>
                  <a:gd name="connsiteY0" fmla="*/ 234464 h 534406"/>
                  <a:gd name="connsiteX1" fmla="*/ 404347 w 420448"/>
                  <a:gd name="connsiteY1" fmla="*/ 181696 h 534406"/>
                  <a:gd name="connsiteX2" fmla="*/ 380344 w 420448"/>
                  <a:gd name="connsiteY2" fmla="*/ 145215 h 534406"/>
                  <a:gd name="connsiteX3" fmla="*/ 311764 w 420448"/>
                  <a:gd name="connsiteY3" fmla="*/ 140453 h 534406"/>
                  <a:gd name="connsiteX4" fmla="*/ 303763 w 420448"/>
                  <a:gd name="connsiteY4" fmla="*/ 134452 h 534406"/>
                  <a:gd name="connsiteX5" fmla="*/ 235183 w 420448"/>
                  <a:gd name="connsiteY5" fmla="*/ 129689 h 534406"/>
                  <a:gd name="connsiteX6" fmla="*/ 227277 w 420448"/>
                  <a:gd name="connsiteY6" fmla="*/ 123689 h 534406"/>
                  <a:gd name="connsiteX7" fmla="*/ 168794 w 420448"/>
                  <a:gd name="connsiteY7" fmla="*/ 116735 h 534406"/>
                  <a:gd name="connsiteX8" fmla="*/ 155364 w 420448"/>
                  <a:gd name="connsiteY8" fmla="*/ 43107 h 534406"/>
                  <a:gd name="connsiteX9" fmla="*/ 97928 w 420448"/>
                  <a:gd name="connsiteY9" fmla="*/ 816 h 534406"/>
                  <a:gd name="connsiteX10" fmla="*/ 59161 w 420448"/>
                  <a:gd name="connsiteY10" fmla="*/ 60728 h 534406"/>
                  <a:gd name="connsiteX11" fmla="*/ 94499 w 420448"/>
                  <a:gd name="connsiteY11" fmla="*/ 253610 h 534406"/>
                  <a:gd name="connsiteX12" fmla="*/ 80973 w 420448"/>
                  <a:gd name="connsiteY12" fmla="*/ 243323 h 534406"/>
                  <a:gd name="connsiteX13" fmla="*/ 7250 w 420448"/>
                  <a:gd name="connsiteY13" fmla="*/ 253324 h 534406"/>
                  <a:gd name="connsiteX14" fmla="*/ 24871 w 420448"/>
                  <a:gd name="connsiteY14" fmla="*/ 321428 h 534406"/>
                  <a:gd name="connsiteX15" fmla="*/ 168603 w 420448"/>
                  <a:gd name="connsiteY15" fmla="*/ 522310 h 534406"/>
                  <a:gd name="connsiteX16" fmla="*/ 170794 w 420448"/>
                  <a:gd name="connsiteY16" fmla="*/ 534407 h 534406"/>
                  <a:gd name="connsiteX17" fmla="*/ 410348 w 420448"/>
                  <a:gd name="connsiteY17" fmla="*/ 490496 h 534406"/>
                  <a:gd name="connsiteX18" fmla="*/ 409014 w 420448"/>
                  <a:gd name="connsiteY18" fmla="*/ 479162 h 534406"/>
                  <a:gd name="connsiteX19" fmla="*/ 412729 w 420448"/>
                  <a:gd name="connsiteY19" fmla="*/ 395913 h 534406"/>
                  <a:gd name="connsiteX20" fmla="*/ 414063 w 420448"/>
                  <a:gd name="connsiteY20" fmla="*/ 234464 h 534406"/>
                  <a:gd name="connsiteX21" fmla="*/ 388917 w 420448"/>
                  <a:gd name="connsiteY21" fmla="*/ 390865 h 534406"/>
                  <a:gd name="connsiteX22" fmla="*/ 383964 w 420448"/>
                  <a:gd name="connsiteY22" fmla="*/ 470303 h 534406"/>
                  <a:gd name="connsiteX23" fmla="*/ 190320 w 420448"/>
                  <a:gd name="connsiteY23" fmla="*/ 505832 h 534406"/>
                  <a:gd name="connsiteX24" fmla="*/ 38873 w 420448"/>
                  <a:gd name="connsiteY24" fmla="*/ 301235 h 534406"/>
                  <a:gd name="connsiteX25" fmla="*/ 27919 w 420448"/>
                  <a:gd name="connsiteY25" fmla="*/ 266468 h 534406"/>
                  <a:gd name="connsiteX26" fmla="*/ 68496 w 420448"/>
                  <a:gd name="connsiteY26" fmla="*/ 264182 h 534406"/>
                  <a:gd name="connsiteX27" fmla="*/ 106310 w 420448"/>
                  <a:gd name="connsiteY27" fmla="*/ 317522 h 534406"/>
                  <a:gd name="connsiteX28" fmla="*/ 130313 w 420448"/>
                  <a:gd name="connsiteY28" fmla="*/ 313046 h 534406"/>
                  <a:gd name="connsiteX29" fmla="*/ 83164 w 420448"/>
                  <a:gd name="connsiteY29" fmla="*/ 56252 h 534406"/>
                  <a:gd name="connsiteX30" fmla="*/ 102309 w 420448"/>
                  <a:gd name="connsiteY30" fmla="*/ 24819 h 534406"/>
                  <a:gd name="connsiteX31" fmla="*/ 131265 w 420448"/>
                  <a:gd name="connsiteY31" fmla="*/ 47393 h 534406"/>
                  <a:gd name="connsiteX32" fmla="*/ 166032 w 420448"/>
                  <a:gd name="connsiteY32" fmla="*/ 236941 h 534406"/>
                  <a:gd name="connsiteX33" fmla="*/ 190035 w 420448"/>
                  <a:gd name="connsiteY33" fmla="*/ 232559 h 534406"/>
                  <a:gd name="connsiteX34" fmla="*/ 173175 w 420448"/>
                  <a:gd name="connsiteY34" fmla="*/ 140643 h 534406"/>
                  <a:gd name="connsiteX35" fmla="*/ 214704 w 420448"/>
                  <a:gd name="connsiteY35" fmla="*/ 144548 h 534406"/>
                  <a:gd name="connsiteX36" fmla="*/ 227277 w 420448"/>
                  <a:gd name="connsiteY36" fmla="*/ 164456 h 534406"/>
                  <a:gd name="connsiteX37" fmla="*/ 238041 w 420448"/>
                  <a:gd name="connsiteY37" fmla="*/ 223320 h 534406"/>
                  <a:gd name="connsiteX38" fmla="*/ 262044 w 420448"/>
                  <a:gd name="connsiteY38" fmla="*/ 218939 h 534406"/>
                  <a:gd name="connsiteX39" fmla="*/ 251280 w 420448"/>
                  <a:gd name="connsiteY39" fmla="*/ 159979 h 534406"/>
                  <a:gd name="connsiteX40" fmla="*/ 249090 w 420448"/>
                  <a:gd name="connsiteY40" fmla="*/ 151597 h 534406"/>
                  <a:gd name="connsiteX41" fmla="*/ 291285 w 420448"/>
                  <a:gd name="connsiteY41" fmla="*/ 155407 h 534406"/>
                  <a:gd name="connsiteX42" fmla="*/ 303763 w 420448"/>
                  <a:gd name="connsiteY42" fmla="*/ 175219 h 534406"/>
                  <a:gd name="connsiteX43" fmla="*/ 314622 w 420448"/>
                  <a:gd name="connsiteY43" fmla="*/ 234179 h 534406"/>
                  <a:gd name="connsiteX44" fmla="*/ 338625 w 420448"/>
                  <a:gd name="connsiteY44" fmla="*/ 229797 h 534406"/>
                  <a:gd name="connsiteX45" fmla="*/ 327766 w 420448"/>
                  <a:gd name="connsiteY45" fmla="*/ 170837 h 534406"/>
                  <a:gd name="connsiteX46" fmla="*/ 325575 w 420448"/>
                  <a:gd name="connsiteY46" fmla="*/ 162360 h 534406"/>
                  <a:gd name="connsiteX47" fmla="*/ 367676 w 420448"/>
                  <a:gd name="connsiteY47" fmla="*/ 166170 h 534406"/>
                  <a:gd name="connsiteX48" fmla="*/ 380249 w 420448"/>
                  <a:gd name="connsiteY48" fmla="*/ 186077 h 534406"/>
                  <a:gd name="connsiteX49" fmla="*/ 389964 w 420448"/>
                  <a:gd name="connsiteY49" fmla="*/ 238941 h 534406"/>
                  <a:gd name="connsiteX50" fmla="*/ 388917 w 420448"/>
                  <a:gd name="connsiteY50" fmla="*/ 390865 h 53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20448" h="534406">
                    <a:moveTo>
                      <a:pt x="414063" y="234464"/>
                    </a:moveTo>
                    <a:lnTo>
                      <a:pt x="404347" y="181696"/>
                    </a:lnTo>
                    <a:cubicBezTo>
                      <a:pt x="401394" y="165503"/>
                      <a:pt x="393108" y="152930"/>
                      <a:pt x="380344" y="145215"/>
                    </a:cubicBezTo>
                    <a:cubicBezTo>
                      <a:pt x="356151" y="130547"/>
                      <a:pt x="322337" y="137595"/>
                      <a:pt x="311764" y="140453"/>
                    </a:cubicBezTo>
                    <a:cubicBezTo>
                      <a:pt x="309288" y="138262"/>
                      <a:pt x="306716" y="136166"/>
                      <a:pt x="303763" y="134452"/>
                    </a:cubicBezTo>
                    <a:cubicBezTo>
                      <a:pt x="279570" y="119783"/>
                      <a:pt x="245851" y="126927"/>
                      <a:pt x="235183" y="129689"/>
                    </a:cubicBezTo>
                    <a:cubicBezTo>
                      <a:pt x="232707" y="127499"/>
                      <a:pt x="230135" y="125403"/>
                      <a:pt x="227277" y="123689"/>
                    </a:cubicBezTo>
                    <a:cubicBezTo>
                      <a:pt x="208418" y="112354"/>
                      <a:pt x="183843" y="114164"/>
                      <a:pt x="168794" y="116735"/>
                    </a:cubicBezTo>
                    <a:lnTo>
                      <a:pt x="155364" y="43107"/>
                    </a:lnTo>
                    <a:cubicBezTo>
                      <a:pt x="149172" y="9579"/>
                      <a:pt x="121740" y="-3565"/>
                      <a:pt x="97928" y="816"/>
                    </a:cubicBezTo>
                    <a:cubicBezTo>
                      <a:pt x="74020" y="5198"/>
                      <a:pt x="53065" y="27200"/>
                      <a:pt x="59161" y="60728"/>
                    </a:cubicBezTo>
                    <a:lnTo>
                      <a:pt x="94499" y="253610"/>
                    </a:lnTo>
                    <a:cubicBezTo>
                      <a:pt x="90213" y="249609"/>
                      <a:pt x="85736" y="246180"/>
                      <a:pt x="80973" y="243323"/>
                    </a:cubicBezTo>
                    <a:cubicBezTo>
                      <a:pt x="47636" y="223320"/>
                      <a:pt x="19442" y="234464"/>
                      <a:pt x="7250" y="253324"/>
                    </a:cubicBezTo>
                    <a:cubicBezTo>
                      <a:pt x="-5133" y="272564"/>
                      <a:pt x="-3132" y="302187"/>
                      <a:pt x="24871" y="321428"/>
                    </a:cubicBezTo>
                    <a:cubicBezTo>
                      <a:pt x="109453" y="379911"/>
                      <a:pt x="153840" y="441824"/>
                      <a:pt x="168603" y="522310"/>
                    </a:cubicBezTo>
                    <a:lnTo>
                      <a:pt x="170794" y="534407"/>
                    </a:lnTo>
                    <a:lnTo>
                      <a:pt x="410348" y="490496"/>
                    </a:lnTo>
                    <a:lnTo>
                      <a:pt x="409014" y="479162"/>
                    </a:lnTo>
                    <a:cubicBezTo>
                      <a:pt x="408919" y="478781"/>
                      <a:pt x="404442" y="436775"/>
                      <a:pt x="412729" y="395913"/>
                    </a:cubicBezTo>
                    <a:cubicBezTo>
                      <a:pt x="422540" y="348193"/>
                      <a:pt x="423016" y="283423"/>
                      <a:pt x="414063" y="234464"/>
                    </a:cubicBezTo>
                    <a:close/>
                    <a:moveTo>
                      <a:pt x="388917" y="390865"/>
                    </a:moveTo>
                    <a:cubicBezTo>
                      <a:pt x="382535" y="422488"/>
                      <a:pt x="383011" y="454016"/>
                      <a:pt x="383964" y="470303"/>
                    </a:cubicBezTo>
                    <a:lnTo>
                      <a:pt x="190320" y="505832"/>
                    </a:lnTo>
                    <a:cubicBezTo>
                      <a:pt x="172223" y="424298"/>
                      <a:pt x="125074" y="360766"/>
                      <a:pt x="38873" y="301235"/>
                    </a:cubicBezTo>
                    <a:cubicBezTo>
                      <a:pt x="23061" y="290281"/>
                      <a:pt x="22109" y="275612"/>
                      <a:pt x="27919" y="266468"/>
                    </a:cubicBezTo>
                    <a:cubicBezTo>
                      <a:pt x="33634" y="257610"/>
                      <a:pt x="47731" y="251705"/>
                      <a:pt x="68496" y="264182"/>
                    </a:cubicBezTo>
                    <a:cubicBezTo>
                      <a:pt x="87069" y="275327"/>
                      <a:pt x="102976" y="298949"/>
                      <a:pt x="106310" y="317522"/>
                    </a:cubicBezTo>
                    <a:lnTo>
                      <a:pt x="130313" y="313046"/>
                    </a:lnTo>
                    <a:lnTo>
                      <a:pt x="83164" y="56252"/>
                    </a:lnTo>
                    <a:cubicBezTo>
                      <a:pt x="79735" y="37583"/>
                      <a:pt x="90308" y="27010"/>
                      <a:pt x="102309" y="24819"/>
                    </a:cubicBezTo>
                    <a:cubicBezTo>
                      <a:pt x="114216" y="22628"/>
                      <a:pt x="127836" y="28724"/>
                      <a:pt x="131265" y="47393"/>
                    </a:cubicBezTo>
                    <a:lnTo>
                      <a:pt x="166032" y="236941"/>
                    </a:lnTo>
                    <a:lnTo>
                      <a:pt x="190035" y="232559"/>
                    </a:lnTo>
                    <a:lnTo>
                      <a:pt x="173175" y="140643"/>
                    </a:lnTo>
                    <a:cubicBezTo>
                      <a:pt x="185463" y="138548"/>
                      <a:pt x="203084" y="137500"/>
                      <a:pt x="214704" y="144548"/>
                    </a:cubicBezTo>
                    <a:cubicBezTo>
                      <a:pt x="221372" y="148644"/>
                      <a:pt x="225563" y="155121"/>
                      <a:pt x="227277" y="164456"/>
                    </a:cubicBezTo>
                    <a:lnTo>
                      <a:pt x="238041" y="223320"/>
                    </a:lnTo>
                    <a:lnTo>
                      <a:pt x="262044" y="218939"/>
                    </a:lnTo>
                    <a:lnTo>
                      <a:pt x="251280" y="159979"/>
                    </a:lnTo>
                    <a:cubicBezTo>
                      <a:pt x="250709" y="157026"/>
                      <a:pt x="249947" y="154264"/>
                      <a:pt x="249090" y="151597"/>
                    </a:cubicBezTo>
                    <a:cubicBezTo>
                      <a:pt x="261377" y="149406"/>
                      <a:pt x="279474" y="148168"/>
                      <a:pt x="291285" y="155407"/>
                    </a:cubicBezTo>
                    <a:cubicBezTo>
                      <a:pt x="297953" y="159503"/>
                      <a:pt x="302049" y="165980"/>
                      <a:pt x="303763" y="175219"/>
                    </a:cubicBezTo>
                    <a:lnTo>
                      <a:pt x="314622" y="234179"/>
                    </a:lnTo>
                    <a:lnTo>
                      <a:pt x="338625" y="229797"/>
                    </a:lnTo>
                    <a:lnTo>
                      <a:pt x="327766" y="170837"/>
                    </a:lnTo>
                    <a:cubicBezTo>
                      <a:pt x="327195" y="167885"/>
                      <a:pt x="326433" y="165122"/>
                      <a:pt x="325575" y="162360"/>
                    </a:cubicBezTo>
                    <a:cubicBezTo>
                      <a:pt x="337672" y="160169"/>
                      <a:pt x="355770" y="158931"/>
                      <a:pt x="367676" y="166170"/>
                    </a:cubicBezTo>
                    <a:cubicBezTo>
                      <a:pt x="374343" y="170266"/>
                      <a:pt x="378534" y="176743"/>
                      <a:pt x="380249" y="186077"/>
                    </a:cubicBezTo>
                    <a:lnTo>
                      <a:pt x="389964" y="238941"/>
                    </a:lnTo>
                    <a:cubicBezTo>
                      <a:pt x="398346" y="284375"/>
                      <a:pt x="397965" y="346859"/>
                      <a:pt x="388917" y="390865"/>
                    </a:cubicBezTo>
                    <a:close/>
                  </a:path>
                </a:pathLst>
              </a:custGeom>
              <a:solidFill>
                <a:srgbClr val="61181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564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Đồ họa 4">
            <a:extLst>
              <a:ext uri="{FF2B5EF4-FFF2-40B4-BE49-F238E27FC236}">
                <a16:creationId xmlns:a16="http://schemas.microsoft.com/office/drawing/2014/main" id="{D3AC0AC7-4B59-47C6-A8BD-236093DA00A7}"/>
              </a:ext>
            </a:extLst>
          </p:cNvPr>
          <p:cNvSpPr/>
          <p:nvPr/>
        </p:nvSpPr>
        <p:spPr>
          <a:xfrm>
            <a:off x="2187474" y="1196162"/>
            <a:ext cx="677956" cy="677956"/>
          </a:xfrm>
          <a:custGeom>
            <a:avLst/>
            <a:gdLst>
              <a:gd name="connsiteX0" fmla="*/ 677956 w 677956"/>
              <a:gd name="connsiteY0" fmla="*/ 338978 h 677956"/>
              <a:gd name="connsiteX1" fmla="*/ 338978 w 677956"/>
              <a:gd name="connsiteY1" fmla="*/ 677956 h 677956"/>
              <a:gd name="connsiteX2" fmla="*/ 0 w 677956"/>
              <a:gd name="connsiteY2" fmla="*/ 338978 h 677956"/>
              <a:gd name="connsiteX3" fmla="*/ 338978 w 677956"/>
              <a:gd name="connsiteY3" fmla="*/ 0 h 677956"/>
              <a:gd name="connsiteX4" fmla="*/ 677956 w 677956"/>
              <a:gd name="connsiteY4" fmla="*/ 338978 h 677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956" h="677956">
                <a:moveTo>
                  <a:pt x="677956" y="338978"/>
                </a:moveTo>
                <a:cubicBezTo>
                  <a:pt x="677956" y="526191"/>
                  <a:pt x="526190" y="677956"/>
                  <a:pt x="338978" y="677956"/>
                </a:cubicBezTo>
                <a:cubicBezTo>
                  <a:pt x="151766" y="677956"/>
                  <a:pt x="0" y="526191"/>
                  <a:pt x="0" y="338978"/>
                </a:cubicBezTo>
                <a:cubicBezTo>
                  <a:pt x="0" y="151766"/>
                  <a:pt x="151766" y="0"/>
                  <a:pt x="338978" y="0"/>
                </a:cubicBezTo>
                <a:cubicBezTo>
                  <a:pt x="526190" y="0"/>
                  <a:pt x="677956" y="151766"/>
                  <a:pt x="677956" y="338978"/>
                </a:cubicBezTo>
                <a:close/>
              </a:path>
            </a:pathLst>
          </a:custGeom>
          <a:solidFill>
            <a:srgbClr val="FFFFFF"/>
          </a:solidFill>
          <a:ln w="6776" cap="flat">
            <a:noFill/>
            <a:prstDash val="solid"/>
            <a:miter/>
          </a:ln>
        </p:spPr>
        <p:txBody>
          <a:bodyPr rtlCol="0" anchor="ctr"/>
          <a:lstStyle/>
          <a:p>
            <a:endParaRPr lang="vi-VN" sz="2800"/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63BE8150-2F69-4DF6-BF4B-012533178F25}"/>
              </a:ext>
            </a:extLst>
          </p:cNvPr>
          <p:cNvSpPr txBox="1"/>
          <p:nvPr/>
        </p:nvSpPr>
        <p:spPr>
          <a:xfrm>
            <a:off x="2096029" y="980011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40FD5572-3980-4455-B254-EEA4204E0DEE}"/>
              </a:ext>
            </a:extLst>
          </p:cNvPr>
          <p:cNvSpPr/>
          <p:nvPr/>
        </p:nvSpPr>
        <p:spPr>
          <a:xfrm>
            <a:off x="4669109" y="3096728"/>
            <a:ext cx="677956" cy="677956"/>
          </a:xfrm>
          <a:custGeom>
            <a:avLst/>
            <a:gdLst>
              <a:gd name="connsiteX0" fmla="*/ 677956 w 677956"/>
              <a:gd name="connsiteY0" fmla="*/ 338978 h 677956"/>
              <a:gd name="connsiteX1" fmla="*/ 338978 w 677956"/>
              <a:gd name="connsiteY1" fmla="*/ 677956 h 677956"/>
              <a:gd name="connsiteX2" fmla="*/ 0 w 677956"/>
              <a:gd name="connsiteY2" fmla="*/ 338978 h 677956"/>
              <a:gd name="connsiteX3" fmla="*/ 338978 w 677956"/>
              <a:gd name="connsiteY3" fmla="*/ 0 h 677956"/>
              <a:gd name="connsiteX4" fmla="*/ 677956 w 677956"/>
              <a:gd name="connsiteY4" fmla="*/ 338978 h 677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956" h="677956">
                <a:moveTo>
                  <a:pt x="677956" y="338978"/>
                </a:moveTo>
                <a:cubicBezTo>
                  <a:pt x="677956" y="526191"/>
                  <a:pt x="526191" y="677956"/>
                  <a:pt x="338978" y="677956"/>
                </a:cubicBezTo>
                <a:cubicBezTo>
                  <a:pt x="151766" y="677956"/>
                  <a:pt x="0" y="526191"/>
                  <a:pt x="0" y="338978"/>
                </a:cubicBezTo>
                <a:cubicBezTo>
                  <a:pt x="0" y="151766"/>
                  <a:pt x="151766" y="0"/>
                  <a:pt x="338978" y="0"/>
                </a:cubicBezTo>
                <a:cubicBezTo>
                  <a:pt x="526191" y="0"/>
                  <a:pt x="677956" y="151766"/>
                  <a:pt x="677956" y="338978"/>
                </a:cubicBezTo>
                <a:close/>
              </a:path>
            </a:pathLst>
          </a:custGeom>
          <a:solidFill>
            <a:srgbClr val="FFFFFF"/>
          </a:solidFill>
          <a:ln w="6776" cap="flat">
            <a:noFill/>
            <a:prstDash val="solid"/>
            <a:miter/>
          </a:ln>
        </p:spPr>
        <p:txBody>
          <a:bodyPr rtlCol="0" anchor="ctr"/>
          <a:lstStyle/>
          <a:p>
            <a:endParaRPr lang="vi-VN" sz="2800"/>
          </a:p>
        </p:txBody>
      </p:sp>
      <p:sp>
        <p:nvSpPr>
          <p:cNvPr id="11" name="Đồ họa 4">
            <a:extLst>
              <a:ext uri="{FF2B5EF4-FFF2-40B4-BE49-F238E27FC236}">
                <a16:creationId xmlns:a16="http://schemas.microsoft.com/office/drawing/2014/main" id="{B0CE2396-04AD-4CBF-951B-19AD4CD6B661}"/>
              </a:ext>
            </a:extLst>
          </p:cNvPr>
          <p:cNvSpPr txBox="1"/>
          <p:nvPr/>
        </p:nvSpPr>
        <p:spPr>
          <a:xfrm>
            <a:off x="4366424" y="2880577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</a:p>
        </p:txBody>
      </p:sp>
      <p:sp>
        <p:nvSpPr>
          <p:cNvPr id="17" name="Đồ họa 4">
            <a:extLst>
              <a:ext uri="{FF2B5EF4-FFF2-40B4-BE49-F238E27FC236}">
                <a16:creationId xmlns:a16="http://schemas.microsoft.com/office/drawing/2014/main" id="{E02CFFCD-0AE3-4685-A8A4-8F9DCC78C3FC}"/>
              </a:ext>
            </a:extLst>
          </p:cNvPr>
          <p:cNvSpPr/>
          <p:nvPr/>
        </p:nvSpPr>
        <p:spPr>
          <a:xfrm>
            <a:off x="2766287" y="1768248"/>
            <a:ext cx="3329713" cy="639516"/>
          </a:xfrm>
          <a:custGeom>
            <a:avLst/>
            <a:gdLst>
              <a:gd name="connsiteX0" fmla="*/ 0 w 3329713"/>
              <a:gd name="connsiteY0" fmla="*/ 0 h 639516"/>
              <a:gd name="connsiteX1" fmla="*/ 3329714 w 3329713"/>
              <a:gd name="connsiteY1" fmla="*/ 0 h 639516"/>
              <a:gd name="connsiteX2" fmla="*/ 3329714 w 3329713"/>
              <a:gd name="connsiteY2" fmla="*/ 639516 h 639516"/>
              <a:gd name="connsiteX3" fmla="*/ 0 w 3329713"/>
              <a:gd name="connsiteY3" fmla="*/ 639516 h 639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9713" h="639516">
                <a:moveTo>
                  <a:pt x="0" y="0"/>
                </a:moveTo>
                <a:lnTo>
                  <a:pt x="3329714" y="0"/>
                </a:lnTo>
                <a:lnTo>
                  <a:pt x="3329714" y="639516"/>
                </a:lnTo>
                <a:lnTo>
                  <a:pt x="0" y="639516"/>
                </a:lnTo>
                <a:close/>
              </a:path>
            </a:pathLst>
          </a:custGeom>
          <a:noFill/>
          <a:ln w="6776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sz="2800" b="1" dirty="0" err="1">
                <a:solidFill>
                  <a:srgbClr val="611817"/>
                </a:solidFill>
              </a:rPr>
              <a:t>Định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nghĩa</a:t>
            </a:r>
            <a:endParaRPr lang="vi-VN" sz="2800" b="1" dirty="0">
              <a:solidFill>
                <a:srgbClr val="611817"/>
              </a:solidFill>
            </a:endParaRPr>
          </a:p>
        </p:txBody>
      </p:sp>
      <p:sp>
        <p:nvSpPr>
          <p:cNvPr id="36" name="Đồ họa 4">
            <a:extLst>
              <a:ext uri="{FF2B5EF4-FFF2-40B4-BE49-F238E27FC236}">
                <a16:creationId xmlns:a16="http://schemas.microsoft.com/office/drawing/2014/main" id="{1D154696-20A3-4769-BCDF-44E06BD191E4}"/>
              </a:ext>
            </a:extLst>
          </p:cNvPr>
          <p:cNvSpPr/>
          <p:nvPr/>
        </p:nvSpPr>
        <p:spPr>
          <a:xfrm>
            <a:off x="5446550" y="3670487"/>
            <a:ext cx="3329713" cy="639516"/>
          </a:xfrm>
          <a:custGeom>
            <a:avLst/>
            <a:gdLst>
              <a:gd name="connsiteX0" fmla="*/ 0 w 3329713"/>
              <a:gd name="connsiteY0" fmla="*/ 0 h 639516"/>
              <a:gd name="connsiteX1" fmla="*/ 3329714 w 3329713"/>
              <a:gd name="connsiteY1" fmla="*/ 0 h 639516"/>
              <a:gd name="connsiteX2" fmla="*/ 3329714 w 3329713"/>
              <a:gd name="connsiteY2" fmla="*/ 639516 h 639516"/>
              <a:gd name="connsiteX3" fmla="*/ 0 w 3329713"/>
              <a:gd name="connsiteY3" fmla="*/ 639516 h 639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9713" h="639516">
                <a:moveTo>
                  <a:pt x="0" y="0"/>
                </a:moveTo>
                <a:lnTo>
                  <a:pt x="3329714" y="0"/>
                </a:lnTo>
                <a:lnTo>
                  <a:pt x="3329714" y="639516"/>
                </a:lnTo>
                <a:lnTo>
                  <a:pt x="0" y="639516"/>
                </a:lnTo>
                <a:close/>
              </a:path>
            </a:pathLst>
          </a:custGeom>
          <a:noFill/>
          <a:ln w="6776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sz="2800" b="1" dirty="0" err="1">
                <a:solidFill>
                  <a:srgbClr val="611817"/>
                </a:solidFill>
              </a:rPr>
              <a:t>Các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phép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toán</a:t>
            </a:r>
            <a:endParaRPr lang="vi-VN" sz="2800" b="1" dirty="0">
              <a:solidFill>
                <a:srgbClr val="611817"/>
              </a:solidFill>
            </a:endParaRPr>
          </a:p>
        </p:txBody>
      </p:sp>
      <p:sp>
        <p:nvSpPr>
          <p:cNvPr id="12" name="Đồ họa 4">
            <a:extLst>
              <a:ext uri="{FF2B5EF4-FFF2-40B4-BE49-F238E27FC236}">
                <a16:creationId xmlns:a16="http://schemas.microsoft.com/office/drawing/2014/main" id="{E15E1D42-2563-4D1B-A674-E07DBAED1A8A}"/>
              </a:ext>
            </a:extLst>
          </p:cNvPr>
          <p:cNvSpPr/>
          <p:nvPr/>
        </p:nvSpPr>
        <p:spPr>
          <a:xfrm>
            <a:off x="7288505" y="4799207"/>
            <a:ext cx="677956" cy="677956"/>
          </a:xfrm>
          <a:custGeom>
            <a:avLst/>
            <a:gdLst>
              <a:gd name="connsiteX0" fmla="*/ 677956 w 677956"/>
              <a:gd name="connsiteY0" fmla="*/ 338978 h 677956"/>
              <a:gd name="connsiteX1" fmla="*/ 338978 w 677956"/>
              <a:gd name="connsiteY1" fmla="*/ 677956 h 677956"/>
              <a:gd name="connsiteX2" fmla="*/ 0 w 677956"/>
              <a:gd name="connsiteY2" fmla="*/ 338978 h 677956"/>
              <a:gd name="connsiteX3" fmla="*/ 338978 w 677956"/>
              <a:gd name="connsiteY3" fmla="*/ 0 h 677956"/>
              <a:gd name="connsiteX4" fmla="*/ 677956 w 677956"/>
              <a:gd name="connsiteY4" fmla="*/ 338978 h 677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956" h="677956">
                <a:moveTo>
                  <a:pt x="677956" y="338978"/>
                </a:moveTo>
                <a:cubicBezTo>
                  <a:pt x="677956" y="526190"/>
                  <a:pt x="526191" y="677956"/>
                  <a:pt x="338978" y="677956"/>
                </a:cubicBezTo>
                <a:cubicBezTo>
                  <a:pt x="151766" y="677956"/>
                  <a:pt x="0" y="526190"/>
                  <a:pt x="0" y="338978"/>
                </a:cubicBezTo>
                <a:cubicBezTo>
                  <a:pt x="0" y="151765"/>
                  <a:pt x="151766" y="0"/>
                  <a:pt x="338978" y="0"/>
                </a:cubicBezTo>
                <a:cubicBezTo>
                  <a:pt x="526191" y="0"/>
                  <a:pt x="677956" y="151765"/>
                  <a:pt x="677956" y="338978"/>
                </a:cubicBezTo>
                <a:close/>
              </a:path>
            </a:pathLst>
          </a:custGeom>
          <a:solidFill>
            <a:srgbClr val="FFFFFF"/>
          </a:solidFill>
          <a:ln w="6776" cap="flat">
            <a:noFill/>
            <a:prstDash val="solid"/>
            <a:miter/>
          </a:ln>
        </p:spPr>
        <p:txBody>
          <a:bodyPr rtlCol="0" anchor="ctr"/>
          <a:lstStyle/>
          <a:p>
            <a:endParaRPr lang="vi-VN" sz="1400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9B5AD507-7385-4370-9CA9-D5C890234307}"/>
              </a:ext>
            </a:extLst>
          </p:cNvPr>
          <p:cNvSpPr/>
          <p:nvPr/>
        </p:nvSpPr>
        <p:spPr>
          <a:xfrm>
            <a:off x="1107381" y="434967"/>
            <a:ext cx="4760686" cy="402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600"/>
          </a:p>
        </p:txBody>
      </p:sp>
      <p:sp>
        <p:nvSpPr>
          <p:cNvPr id="39" name="Đồ họa 4">
            <a:extLst>
              <a:ext uri="{FF2B5EF4-FFF2-40B4-BE49-F238E27FC236}">
                <a16:creationId xmlns:a16="http://schemas.microsoft.com/office/drawing/2014/main" id="{89A18212-86F3-4A59-B182-0A46E29D7FA2}"/>
              </a:ext>
            </a:extLst>
          </p:cNvPr>
          <p:cNvSpPr txBox="1"/>
          <p:nvPr/>
        </p:nvSpPr>
        <p:spPr>
          <a:xfrm>
            <a:off x="1060964" y="343826"/>
            <a:ext cx="3967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0" i="0" dirty="0" err="1">
                <a:solidFill>
                  <a:srgbClr val="611817"/>
                </a:solidFill>
                <a:effectLst/>
                <a:latin typeface="+mj-lt"/>
              </a:rPr>
              <a:t>Nội</a:t>
            </a:r>
            <a:r>
              <a:rPr lang="en-US" sz="3200" b="0" i="0" dirty="0">
                <a:solidFill>
                  <a:srgbClr val="611817"/>
                </a:solidFill>
                <a:effectLst/>
                <a:latin typeface="+mj-lt"/>
              </a:rPr>
              <a:t> dung </a:t>
            </a:r>
            <a:r>
              <a:rPr lang="en-US" sz="3200" b="0" i="0" dirty="0" err="1">
                <a:solidFill>
                  <a:srgbClr val="611817"/>
                </a:solidFill>
                <a:effectLst/>
                <a:latin typeface="+mj-lt"/>
              </a:rPr>
              <a:t>bài</a:t>
            </a:r>
            <a:r>
              <a:rPr lang="en-US" sz="3200" b="0" i="0" dirty="0">
                <a:solidFill>
                  <a:srgbClr val="611817"/>
                </a:solidFill>
                <a:effectLst/>
                <a:latin typeface="+mj-lt"/>
              </a:rPr>
              <a:t> </a:t>
            </a:r>
            <a:r>
              <a:rPr lang="en-US" sz="3200" b="0" i="0" dirty="0" err="1">
                <a:solidFill>
                  <a:srgbClr val="611817"/>
                </a:solidFill>
                <a:effectLst/>
                <a:latin typeface="+mj-lt"/>
              </a:rPr>
              <a:t>học</a:t>
            </a:r>
            <a:endParaRPr lang="vi-VN" sz="32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2" name="Đồ họa 4">
            <a:extLst>
              <a:ext uri="{FF2B5EF4-FFF2-40B4-BE49-F238E27FC236}">
                <a16:creationId xmlns:a16="http://schemas.microsoft.com/office/drawing/2014/main" id="{D3012DF9-AFDA-FC68-C3E5-DE80E6ED2C3E}"/>
              </a:ext>
            </a:extLst>
          </p:cNvPr>
          <p:cNvSpPr txBox="1"/>
          <p:nvPr/>
        </p:nvSpPr>
        <p:spPr>
          <a:xfrm>
            <a:off x="6957224" y="4622957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4" name="Đồ họa 4">
            <a:extLst>
              <a:ext uri="{FF2B5EF4-FFF2-40B4-BE49-F238E27FC236}">
                <a16:creationId xmlns:a16="http://schemas.microsoft.com/office/drawing/2014/main" id="{CC806682-B4C0-A83E-E5C6-530DDEC030E0}"/>
              </a:ext>
            </a:extLst>
          </p:cNvPr>
          <p:cNvSpPr/>
          <p:nvPr/>
        </p:nvSpPr>
        <p:spPr>
          <a:xfrm>
            <a:off x="8218568" y="5407787"/>
            <a:ext cx="3329713" cy="639516"/>
          </a:xfrm>
          <a:custGeom>
            <a:avLst/>
            <a:gdLst>
              <a:gd name="connsiteX0" fmla="*/ 0 w 3329713"/>
              <a:gd name="connsiteY0" fmla="*/ 0 h 639516"/>
              <a:gd name="connsiteX1" fmla="*/ 3329714 w 3329713"/>
              <a:gd name="connsiteY1" fmla="*/ 0 h 639516"/>
              <a:gd name="connsiteX2" fmla="*/ 3329714 w 3329713"/>
              <a:gd name="connsiteY2" fmla="*/ 639516 h 639516"/>
              <a:gd name="connsiteX3" fmla="*/ 0 w 3329713"/>
              <a:gd name="connsiteY3" fmla="*/ 639516 h 639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9713" h="639516">
                <a:moveTo>
                  <a:pt x="0" y="0"/>
                </a:moveTo>
                <a:lnTo>
                  <a:pt x="3329714" y="0"/>
                </a:lnTo>
                <a:lnTo>
                  <a:pt x="3329714" y="639516"/>
                </a:lnTo>
                <a:lnTo>
                  <a:pt x="0" y="639516"/>
                </a:lnTo>
                <a:close/>
              </a:path>
            </a:pathLst>
          </a:custGeom>
          <a:noFill/>
          <a:ln w="6776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sz="2800" b="1" dirty="0" err="1">
                <a:solidFill>
                  <a:srgbClr val="611817"/>
                </a:solidFill>
              </a:rPr>
              <a:t>Đạo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hàm</a:t>
            </a:r>
            <a:endParaRPr lang="vi-VN" sz="2800" b="1" dirty="0">
              <a:solidFill>
                <a:srgbClr val="6118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71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190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Định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nghĩa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1023679"/>
                <a:ext cx="9966654" cy="1682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Nhắc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lại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kiến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thức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1" dirty="0" err="1"/>
                  <a:t>Hàm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số</a:t>
                </a:r>
                <a:r>
                  <a:rPr lang="en-US" sz="2400" b="1" dirty="0"/>
                  <a:t>: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ánh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xạ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400" b="1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Vector </a:t>
                </a:r>
                <a:r>
                  <a:rPr lang="en-US" sz="2400" b="1" dirty="0" err="1"/>
                  <a:t>trong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đại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số</a:t>
                </a:r>
                <a:r>
                  <a:rPr lang="en-US" sz="2400" b="1" dirty="0"/>
                  <a:t>: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tập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một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bộ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vô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hướng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1023679"/>
                <a:ext cx="9966654" cy="1682640"/>
              </a:xfrm>
              <a:prstGeom prst="rect">
                <a:avLst/>
              </a:prstGeom>
              <a:blipFill>
                <a:blip r:embed="rId3"/>
                <a:stretch>
                  <a:fillRect l="-979" b="-7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BADDD600-059D-CEB8-31C4-74DC02549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520" y="2929346"/>
            <a:ext cx="3371850" cy="283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654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2190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Định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nghĩa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1023679"/>
                <a:ext cx="9966654" cy="2861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Hàm vector: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ánh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xạ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400" b="1" dirty="0"/>
                  <a:t>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b="1" dirty="0" err="1">
                    <a:solidFill>
                      <a:srgbClr val="FF0000"/>
                    </a:solidFill>
                  </a:rPr>
                  <a:t>Ví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dụ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2+3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4−2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1+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tabLst>
                    <a:tab pos="974725" algn="l"/>
                  </a:tabLst>
                </a:pPr>
                <a:r>
                  <a:rPr lang="en-US" sz="2400" b="1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2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+3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5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−2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sz="2400" b="1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1023679"/>
                <a:ext cx="9966654" cy="2861681"/>
              </a:xfrm>
              <a:prstGeom prst="rect">
                <a:avLst/>
              </a:prstGeom>
              <a:blipFill>
                <a:blip r:embed="rId3"/>
                <a:stretch>
                  <a:fillRect l="-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089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48386" y="202504"/>
            <a:ext cx="2997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Các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phép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toán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Hộp Văn bản 2">
                <a:extLst>
                  <a:ext uri="{FF2B5EF4-FFF2-40B4-BE49-F238E27FC236}">
                    <a16:creationId xmlns:a16="http://schemas.microsoft.com/office/drawing/2014/main" id="{915D92B5-10B0-0744-3EFA-68CF9BC092E7}"/>
                  </a:ext>
                </a:extLst>
              </p:cNvPr>
              <p:cNvSpPr txBox="1"/>
              <p:nvPr/>
            </p:nvSpPr>
            <p:spPr>
              <a:xfrm>
                <a:off x="853541" y="1019454"/>
                <a:ext cx="9590734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Phép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cộng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/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trừ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  <a:r>
                  <a:rPr lang="en-US" sz="2400" dirty="0" err="1"/>
                  <a:t>Cộng</a:t>
                </a:r>
                <a:r>
                  <a:rPr lang="en-US" sz="2400" dirty="0"/>
                  <a:t>/ </a:t>
                </a:r>
                <a:r>
                  <a:rPr lang="en-US" sz="2400" dirty="0" err="1"/>
                  <a:t>trừ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các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phần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tử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tương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ứng</a:t>
                </a:r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Hộp Văn bản 2">
                <a:extLst>
                  <a:ext uri="{FF2B5EF4-FFF2-40B4-BE49-F238E27FC236}">
                    <a16:creationId xmlns:a16="http://schemas.microsoft.com/office/drawing/2014/main" id="{915D92B5-10B0-0744-3EFA-68CF9BC09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41" y="1019454"/>
                <a:ext cx="9590734" cy="2677656"/>
              </a:xfrm>
              <a:prstGeom prst="rect">
                <a:avLst/>
              </a:prstGeom>
              <a:blipFill>
                <a:blip r:embed="rId3"/>
                <a:stretch>
                  <a:fillRect l="-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2132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48386" y="202504"/>
            <a:ext cx="2997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Các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phép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toán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Hộp Văn bản 2">
                <a:extLst>
                  <a:ext uri="{FF2B5EF4-FFF2-40B4-BE49-F238E27FC236}">
                    <a16:creationId xmlns:a16="http://schemas.microsoft.com/office/drawing/2014/main" id="{915D92B5-10B0-0744-3EFA-68CF9BC092E7}"/>
                  </a:ext>
                </a:extLst>
              </p:cNvPr>
              <p:cNvSpPr txBox="1"/>
              <p:nvPr/>
            </p:nvSpPr>
            <p:spPr>
              <a:xfrm>
                <a:off x="853541" y="1019454"/>
                <a:ext cx="9590734" cy="4069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Phép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nhân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  <a:r>
                  <a:rPr lang="en-US" sz="2400" dirty="0" err="1"/>
                  <a:t>Nhân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vô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hướng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hướng</a:t>
                </a:r>
                <a:endParaRPr lang="en-US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1" dirty="0" err="1"/>
                  <a:t>Nhân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vô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hướng</a:t>
                </a:r>
                <a:r>
                  <a:rPr lang="en-US" sz="2400" b="1" dirty="0"/>
                  <a:t>: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mọi</a:t>
                </a:r>
                <a:r>
                  <a:rPr lang="en-US" sz="2400" dirty="0"/>
                  <a:t> vector </a:t>
                </a:r>
                <a:r>
                  <a:rPr lang="en-US" sz="2400" dirty="0" err="1"/>
                  <a:t>trên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400" b="1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1" dirty="0" err="1"/>
                  <a:t>Nhân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có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hướng</a:t>
                </a:r>
                <a:r>
                  <a:rPr lang="en-US" sz="2400" b="1" dirty="0"/>
                  <a:t>: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các</a:t>
                </a:r>
                <a:r>
                  <a:rPr lang="en-US" sz="2400" dirty="0"/>
                  <a:t> vector </a:t>
                </a:r>
                <a:r>
                  <a:rPr lang="en-US" sz="2400" dirty="0" err="1"/>
                  <a:t>thuộc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400" b="1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Hộp Văn bản 2">
                <a:extLst>
                  <a:ext uri="{FF2B5EF4-FFF2-40B4-BE49-F238E27FC236}">
                    <a16:creationId xmlns:a16="http://schemas.microsoft.com/office/drawing/2014/main" id="{915D92B5-10B0-0744-3EFA-68CF9BC09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41" y="1019454"/>
                <a:ext cx="9590734" cy="4069127"/>
              </a:xfrm>
              <a:prstGeom prst="rect">
                <a:avLst/>
              </a:prstGeom>
              <a:blipFill>
                <a:blip r:embed="rId3"/>
                <a:stretch>
                  <a:fillRect l="-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5223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48386" y="202504"/>
            <a:ext cx="1893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Đạo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hàm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D12DEAD-CDB7-29DB-04BB-1CFC91723007}"/>
                  </a:ext>
                </a:extLst>
              </p:cNvPr>
              <p:cNvSpPr txBox="1"/>
              <p:nvPr/>
            </p:nvSpPr>
            <p:spPr>
              <a:xfrm>
                <a:off x="1065198" y="1039462"/>
                <a:ext cx="9184565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/>
                  <a:t>Nhắc </a:t>
                </a:r>
                <a:r>
                  <a:rPr lang="en-US" sz="2400" b="1" dirty="0" err="1"/>
                  <a:t>lại</a:t>
                </a:r>
                <a:r>
                  <a:rPr lang="en-US" sz="2400" b="1" dirty="0"/>
                  <a:t>: </a:t>
                </a:r>
                <a:r>
                  <a:rPr lang="en-US" sz="2400" dirty="0" err="1"/>
                  <a:t>Đạo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hàm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một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hàm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số</a:t>
                </a:r>
                <a:r>
                  <a:rPr lang="en-US" sz="2400" dirty="0"/>
                  <a:t> 1 </a:t>
                </a:r>
                <a:r>
                  <a:rPr lang="en-US" sz="2400" dirty="0" err="1"/>
                  <a:t>biến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số</a:t>
                </a:r>
                <a:endParaRPr lang="en-US" sz="2400" dirty="0"/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800" dirty="0"/>
              </a:p>
              <a:p>
                <a:pPr>
                  <a:lnSpc>
                    <a:spcPct val="120000"/>
                  </a:lnSpc>
                </a:pPr>
                <a:r>
                  <a:rPr lang="en-US" sz="2400" b="1" dirty="0" err="1">
                    <a:solidFill>
                      <a:srgbClr val="FF0000"/>
                    </a:solidFill>
                  </a:rPr>
                  <a:t>Đạo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hàm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của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hàm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vector 1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biến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số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20000"/>
                  </a:lnSpc>
                </a:pPr>
                <a:r>
                  <a:rPr lang="en-US" sz="2400" b="1" dirty="0"/>
                  <a:t>Do </a:t>
                </a:r>
                <a:r>
                  <a:rPr lang="en-US" sz="2400" b="1" dirty="0" err="1"/>
                  <a:t>tính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chất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của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phép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trừ</a:t>
                </a:r>
                <a:r>
                  <a:rPr lang="en-US" sz="2400" b="1" dirty="0"/>
                  <a:t> vector </a:t>
                </a:r>
                <a:r>
                  <a:rPr lang="en-US" sz="2400" b="1" dirty="0" err="1"/>
                  <a:t>nên</a:t>
                </a:r>
                <a:r>
                  <a:rPr lang="en-US" sz="2400" b="1" dirty="0"/>
                  <a:t>: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;…;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D12DEAD-CDB7-29DB-04BB-1CFC91723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198" y="1039462"/>
                <a:ext cx="9184565" cy="3785652"/>
              </a:xfrm>
              <a:prstGeom prst="rect">
                <a:avLst/>
              </a:prstGeom>
              <a:blipFill>
                <a:blip r:embed="rId3"/>
                <a:stretch>
                  <a:fillRect l="-1062" t="-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6370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48386" y="202504"/>
            <a:ext cx="1893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Đạo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hàm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D12DEAD-CDB7-29DB-04BB-1CFC91723007}"/>
                  </a:ext>
                </a:extLst>
              </p:cNvPr>
              <p:cNvSpPr txBox="1"/>
              <p:nvPr/>
            </p:nvSpPr>
            <p:spPr>
              <a:xfrm>
                <a:off x="1065198" y="1039462"/>
                <a:ext cx="9184565" cy="5006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Tính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chất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phép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đạo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hàm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hàm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vector: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±</m:t>
                            </m:r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±</m:t>
                    </m:r>
                    <m:sSubSup>
                      <m:sSub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sz="2400" b="1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×</m:t>
                            </m:r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×</m:t>
                    </m:r>
                    <m:sSubSup>
                      <m:sSub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(</a:t>
                </a:r>
                <a:r>
                  <a:rPr lang="en-US" sz="2400" dirty="0" err="1"/>
                  <a:t>Lưu</a:t>
                </a:r>
                <a:r>
                  <a:rPr lang="en-US" sz="2400" dirty="0"/>
                  <a:t> ý </a:t>
                </a:r>
                <a:r>
                  <a:rPr lang="en-US" sz="2400" dirty="0" err="1"/>
                  <a:t>vị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trí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dirty="0"/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b="1" dirty="0" err="1"/>
                  <a:t>Ví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dụ</a:t>
                </a:r>
                <a:r>
                  <a:rPr lang="en-US" sz="2400" b="1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400" b="0" dirty="0"/>
              </a:p>
              <a:p>
                <a:pPr>
                  <a:lnSpc>
                    <a:spcPct val="150000"/>
                  </a:lnSpc>
                  <a:tabLst>
                    <a:tab pos="974725" algn="l"/>
                  </a:tabLst>
                </a:pPr>
                <a:r>
                  <a:rPr lang="en-US" sz="2400" b="1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400" b="1" dirty="0"/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lphaLcParenR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2400" b="1" dirty="0"/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lphaLcParenR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400" b="1" dirty="0"/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lphaLcParenR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×</m:t>
                            </m:r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b="1" dirty="0"/>
                  <a:t> </a:t>
                </a:r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D12DEAD-CDB7-29DB-04BB-1CFC91723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198" y="1039462"/>
                <a:ext cx="9184565" cy="5006371"/>
              </a:xfrm>
              <a:prstGeom prst="rect">
                <a:avLst/>
              </a:prstGeom>
              <a:blipFill>
                <a:blip r:embed="rId3"/>
                <a:stretch>
                  <a:fillRect l="-1328" b="-2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150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48386" y="202504"/>
            <a:ext cx="36038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Tài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liệu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tham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khảo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D12DEAD-CDB7-29DB-04BB-1CFC91723007}"/>
              </a:ext>
            </a:extLst>
          </p:cNvPr>
          <p:cNvSpPr txBox="1"/>
          <p:nvPr/>
        </p:nvSpPr>
        <p:spPr>
          <a:xfrm>
            <a:off x="963598" y="939587"/>
            <a:ext cx="10039682" cy="574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[1] </a:t>
            </a:r>
            <a:r>
              <a:rPr lang="en-US" sz="2400" b="1" dirty="0" err="1"/>
              <a:t>Bài</a:t>
            </a:r>
            <a:r>
              <a:rPr lang="en-US" sz="2400" b="1" dirty="0"/>
              <a:t> </a:t>
            </a:r>
            <a:r>
              <a:rPr lang="en-US" sz="2400" b="1" dirty="0" err="1"/>
              <a:t>giảng</a:t>
            </a:r>
            <a:r>
              <a:rPr lang="en-US" sz="2400" b="1" dirty="0"/>
              <a:t> </a:t>
            </a:r>
            <a:r>
              <a:rPr lang="en-US" sz="2400" b="1" dirty="0" err="1"/>
              <a:t>Giải</a:t>
            </a:r>
            <a:r>
              <a:rPr lang="en-US" sz="2400" b="1" dirty="0"/>
              <a:t> </a:t>
            </a:r>
            <a:r>
              <a:rPr lang="en-US" sz="2400" b="1" dirty="0" err="1"/>
              <a:t>tích</a:t>
            </a:r>
            <a:r>
              <a:rPr lang="en-US" sz="2400" b="1" dirty="0"/>
              <a:t> 2 - TS. Bùi Xuân </a:t>
            </a:r>
            <a:r>
              <a:rPr lang="en-US" sz="2400" b="1" dirty="0" err="1"/>
              <a:t>Diệu</a:t>
            </a:r>
            <a:r>
              <a:rPr lang="en-US" sz="2400" b="1" dirty="0"/>
              <a:t> (</a:t>
            </a:r>
            <a:r>
              <a:rPr lang="en-US" sz="2400" b="1" dirty="0" err="1"/>
              <a:t>ver</a:t>
            </a:r>
            <a:r>
              <a:rPr lang="en-US" sz="2400" b="1" dirty="0"/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4093378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5" name="Hình Bầu dục 4">
            <a:extLst>
              <a:ext uri="{FF2B5EF4-FFF2-40B4-BE49-F238E27FC236}">
                <a16:creationId xmlns:a16="http://schemas.microsoft.com/office/drawing/2014/main" id="{774CF518-6E34-7DB8-8BE7-66B2736E9D3C}"/>
              </a:ext>
            </a:extLst>
          </p:cNvPr>
          <p:cNvSpPr/>
          <p:nvPr/>
        </p:nvSpPr>
        <p:spPr>
          <a:xfrm>
            <a:off x="907890" y="902445"/>
            <a:ext cx="4490022" cy="4490022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b="-47000"/>
            </a:stretch>
          </a:blipFill>
          <a:ln w="76200">
            <a:solidFill>
              <a:srgbClr val="6118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5B1D4CEC-7CE8-4B8C-84DF-AA821DB79CA0}"/>
              </a:ext>
            </a:extLst>
          </p:cNvPr>
          <p:cNvSpPr txBox="1"/>
          <p:nvPr/>
        </p:nvSpPr>
        <p:spPr>
          <a:xfrm>
            <a:off x="5585998" y="2055742"/>
            <a:ext cx="555952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Giảng</a:t>
            </a:r>
            <a:r>
              <a:rPr lang="en-US" sz="3600" b="1" dirty="0"/>
              <a:t> </a:t>
            </a:r>
            <a:r>
              <a:rPr lang="en-US" sz="3600" b="1" dirty="0" err="1"/>
              <a:t>chính</a:t>
            </a:r>
            <a:endParaRPr lang="en-US" sz="3600" b="1" dirty="0"/>
          </a:p>
          <a:p>
            <a:r>
              <a:rPr lang="en-US" sz="4800" b="1" dirty="0" err="1">
                <a:solidFill>
                  <a:srgbClr val="FF0000"/>
                </a:solidFill>
              </a:rPr>
              <a:t>Ngô</a:t>
            </a:r>
            <a:r>
              <a:rPr lang="en-US" sz="4800" b="1" dirty="0">
                <a:solidFill>
                  <a:srgbClr val="FF0000"/>
                </a:solidFill>
              </a:rPr>
              <a:t> </a:t>
            </a:r>
            <a:r>
              <a:rPr lang="en-US" sz="4800" b="1" dirty="0" err="1">
                <a:solidFill>
                  <a:srgbClr val="FF0000"/>
                </a:solidFill>
              </a:rPr>
              <a:t>Ngọc</a:t>
            </a:r>
            <a:r>
              <a:rPr lang="en-US" sz="4800" b="1" dirty="0">
                <a:solidFill>
                  <a:srgbClr val="FF0000"/>
                </a:solidFill>
              </a:rPr>
              <a:t> </a:t>
            </a:r>
            <a:r>
              <a:rPr lang="en-US" sz="4800" b="1" dirty="0" err="1">
                <a:solidFill>
                  <a:srgbClr val="FF0000"/>
                </a:solidFill>
              </a:rPr>
              <a:t>Sâm</a:t>
            </a:r>
            <a:endParaRPr lang="en-US" sz="4800" b="1" dirty="0">
              <a:solidFill>
                <a:srgbClr val="FF0000"/>
              </a:solidFill>
            </a:endParaRPr>
          </a:p>
          <a:p>
            <a:r>
              <a:rPr lang="en-US" sz="3600" b="1" dirty="0"/>
              <a:t>IT1 – K66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98907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C61589-7609-4FBF-9071-4462BBD77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14" cy="69232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Đồ họa 4">
            <a:extLst>
              <a:ext uri="{FF2B5EF4-FFF2-40B4-BE49-F238E27FC236}">
                <a16:creationId xmlns:a16="http://schemas.microsoft.com/office/drawing/2014/main" id="{E98D8B4E-59F3-43E3-B7E2-413EE54CF6C9}"/>
              </a:ext>
            </a:extLst>
          </p:cNvPr>
          <p:cNvSpPr/>
          <p:nvPr/>
        </p:nvSpPr>
        <p:spPr>
          <a:xfrm>
            <a:off x="10612879" y="398462"/>
            <a:ext cx="1137962" cy="248089"/>
          </a:xfrm>
          <a:custGeom>
            <a:avLst/>
            <a:gdLst>
              <a:gd name="connsiteX0" fmla="*/ 0 w 2032539"/>
              <a:gd name="connsiteY0" fmla="*/ 0 h 446341"/>
              <a:gd name="connsiteX1" fmla="*/ 2032540 w 2032539"/>
              <a:gd name="connsiteY1" fmla="*/ 0 h 446341"/>
              <a:gd name="connsiteX2" fmla="*/ 2032540 w 2032539"/>
              <a:gd name="connsiteY2" fmla="*/ 446342 h 446341"/>
              <a:gd name="connsiteX3" fmla="*/ 0 w 2032539"/>
              <a:gd name="connsiteY3" fmla="*/ 446342 h 44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2539" h="446341">
                <a:moveTo>
                  <a:pt x="0" y="0"/>
                </a:moveTo>
                <a:lnTo>
                  <a:pt x="2032540" y="0"/>
                </a:lnTo>
                <a:lnTo>
                  <a:pt x="2032540" y="446342"/>
                </a:lnTo>
                <a:lnTo>
                  <a:pt x="0" y="446342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8" name="Đồ họa 4">
            <a:extLst>
              <a:ext uri="{FF2B5EF4-FFF2-40B4-BE49-F238E27FC236}">
                <a16:creationId xmlns:a16="http://schemas.microsoft.com/office/drawing/2014/main" id="{884563B1-13AE-4416-99F3-7E6EA49AC57C}"/>
              </a:ext>
            </a:extLst>
          </p:cNvPr>
          <p:cNvSpPr txBox="1"/>
          <p:nvPr/>
        </p:nvSpPr>
        <p:spPr>
          <a:xfrm>
            <a:off x="2339695" y="1484567"/>
            <a:ext cx="7512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Đường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cong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và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mặt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cong</a:t>
            </a:r>
            <a:endParaRPr lang="vi-VN" sz="40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grpSp>
        <p:nvGrpSpPr>
          <p:cNvPr id="10" name="Đồ họa 2">
            <a:extLst>
              <a:ext uri="{FF2B5EF4-FFF2-40B4-BE49-F238E27FC236}">
                <a16:creationId xmlns:a16="http://schemas.microsoft.com/office/drawing/2014/main" id="{25882A35-BDD3-42C1-B509-F19939C01840}"/>
              </a:ext>
            </a:extLst>
          </p:cNvPr>
          <p:cNvGrpSpPr/>
          <p:nvPr/>
        </p:nvGrpSpPr>
        <p:grpSpPr>
          <a:xfrm>
            <a:off x="5032582" y="2578990"/>
            <a:ext cx="2123649" cy="850010"/>
            <a:chOff x="4772025" y="2900362"/>
            <a:chExt cx="2644806" cy="1058608"/>
          </a:xfrm>
        </p:grpSpPr>
        <p:grpSp>
          <p:nvGrpSpPr>
            <p:cNvPr id="11" name="Đồ họa 2">
              <a:extLst>
                <a:ext uri="{FF2B5EF4-FFF2-40B4-BE49-F238E27FC236}">
                  <a16:creationId xmlns:a16="http://schemas.microsoft.com/office/drawing/2014/main" id="{7A02E805-1421-421D-BEA0-50C807503088}"/>
                </a:ext>
              </a:extLst>
            </p:cNvPr>
            <p:cNvGrpSpPr/>
            <p:nvPr/>
          </p:nvGrpSpPr>
          <p:grpSpPr>
            <a:xfrm>
              <a:off x="4772025" y="2900362"/>
              <a:ext cx="2644806" cy="792384"/>
              <a:chOff x="4772025" y="2900362"/>
              <a:chExt cx="2644806" cy="792384"/>
            </a:xfrm>
          </p:grpSpPr>
          <p:sp>
            <p:nvSpPr>
              <p:cNvPr id="15" name="Đồ họa 2">
                <a:extLst>
                  <a:ext uri="{FF2B5EF4-FFF2-40B4-BE49-F238E27FC236}">
                    <a16:creationId xmlns:a16="http://schemas.microsoft.com/office/drawing/2014/main" id="{944D54BE-77D4-4831-9BE9-6D0F52297D8E}"/>
                  </a:ext>
                </a:extLst>
              </p:cNvPr>
              <p:cNvSpPr/>
              <p:nvPr/>
            </p:nvSpPr>
            <p:spPr>
              <a:xfrm>
                <a:off x="4772025" y="2900362"/>
                <a:ext cx="2644806" cy="792384"/>
              </a:xfrm>
              <a:custGeom>
                <a:avLst/>
                <a:gdLst>
                  <a:gd name="connsiteX0" fmla="*/ 2248567 w 2644806"/>
                  <a:gd name="connsiteY0" fmla="*/ 792385 h 792384"/>
                  <a:gd name="connsiteX1" fmla="*/ 396240 w 2644806"/>
                  <a:gd name="connsiteY1" fmla="*/ 792385 h 792384"/>
                  <a:gd name="connsiteX2" fmla="*/ 0 w 2644806"/>
                  <a:gd name="connsiteY2" fmla="*/ 396240 h 792384"/>
                  <a:gd name="connsiteX3" fmla="*/ 0 w 2644806"/>
                  <a:gd name="connsiteY3" fmla="*/ 396240 h 792384"/>
                  <a:gd name="connsiteX4" fmla="*/ 396240 w 2644806"/>
                  <a:gd name="connsiteY4" fmla="*/ 0 h 792384"/>
                  <a:gd name="connsiteX5" fmla="*/ 2248567 w 2644806"/>
                  <a:gd name="connsiteY5" fmla="*/ 0 h 792384"/>
                  <a:gd name="connsiteX6" fmla="*/ 2644807 w 2644806"/>
                  <a:gd name="connsiteY6" fmla="*/ 396240 h 792384"/>
                  <a:gd name="connsiteX7" fmla="*/ 2644807 w 2644806"/>
                  <a:gd name="connsiteY7" fmla="*/ 396240 h 792384"/>
                  <a:gd name="connsiteX8" fmla="*/ 2248567 w 2644806"/>
                  <a:gd name="connsiteY8" fmla="*/ 792385 h 792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44806" h="792384">
                    <a:moveTo>
                      <a:pt x="2248567" y="792385"/>
                    </a:moveTo>
                    <a:lnTo>
                      <a:pt x="396240" y="792385"/>
                    </a:lnTo>
                    <a:cubicBezTo>
                      <a:pt x="177356" y="792385"/>
                      <a:pt x="0" y="615029"/>
                      <a:pt x="0" y="396240"/>
                    </a:cubicBezTo>
                    <a:lnTo>
                      <a:pt x="0" y="396240"/>
                    </a:lnTo>
                    <a:cubicBezTo>
                      <a:pt x="0" y="177356"/>
                      <a:pt x="177356" y="0"/>
                      <a:pt x="396240" y="0"/>
                    </a:cubicBezTo>
                    <a:lnTo>
                      <a:pt x="2248567" y="0"/>
                    </a:lnTo>
                    <a:cubicBezTo>
                      <a:pt x="2467356" y="0"/>
                      <a:pt x="2644807" y="177356"/>
                      <a:pt x="2644807" y="396240"/>
                    </a:cubicBezTo>
                    <a:lnTo>
                      <a:pt x="2644807" y="396240"/>
                    </a:lnTo>
                    <a:cubicBezTo>
                      <a:pt x="2644712" y="615029"/>
                      <a:pt x="2467356" y="792385"/>
                      <a:pt x="2248567" y="792385"/>
                    </a:cubicBezTo>
                    <a:close/>
                  </a:path>
                </a:pathLst>
              </a:custGeom>
              <a:solidFill>
                <a:srgbClr val="FFCB6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 dirty="0"/>
              </a:p>
            </p:txBody>
          </p:sp>
          <p:sp>
            <p:nvSpPr>
              <p:cNvPr id="16" name="Đồ họa 2">
                <a:extLst>
                  <a:ext uri="{FF2B5EF4-FFF2-40B4-BE49-F238E27FC236}">
                    <a16:creationId xmlns:a16="http://schemas.microsoft.com/office/drawing/2014/main" id="{177AB767-4B17-4BA6-96D3-67524D525E91}"/>
                  </a:ext>
                </a:extLst>
              </p:cNvPr>
              <p:cNvSpPr txBox="1"/>
              <p:nvPr/>
            </p:nvSpPr>
            <p:spPr>
              <a:xfrm>
                <a:off x="5312503" y="2980792"/>
                <a:ext cx="1497692" cy="61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vi-VN" sz="2600" spc="0" baseline="0" dirty="0">
                    <a:solidFill>
                      <a:srgbClr val="611817"/>
                    </a:solidFill>
                    <a:latin typeface="+mj-lt"/>
                    <a:cs typeface="Arial"/>
                    <a:sym typeface="Arial"/>
                    <a:rtl val="0"/>
                  </a:rPr>
                  <a:t>start</a:t>
                </a:r>
              </a:p>
            </p:txBody>
          </p:sp>
        </p:grpSp>
        <p:grpSp>
          <p:nvGrpSpPr>
            <p:cNvPr id="12" name="Đồ họa 2">
              <a:extLst>
                <a:ext uri="{FF2B5EF4-FFF2-40B4-BE49-F238E27FC236}">
                  <a16:creationId xmlns:a16="http://schemas.microsoft.com/office/drawing/2014/main" id="{44584C9D-C048-4077-9738-736CF63E416E}"/>
                </a:ext>
              </a:extLst>
            </p:cNvPr>
            <p:cNvGrpSpPr/>
            <p:nvPr/>
          </p:nvGrpSpPr>
          <p:grpSpPr>
            <a:xfrm>
              <a:off x="6708827" y="3424373"/>
              <a:ext cx="420496" cy="534597"/>
              <a:chOff x="6708827" y="3424373"/>
              <a:chExt cx="420496" cy="534597"/>
            </a:xfrm>
          </p:grpSpPr>
          <p:sp>
            <p:nvSpPr>
              <p:cNvPr id="13" name="Đồ họa 2">
                <a:extLst>
                  <a:ext uri="{FF2B5EF4-FFF2-40B4-BE49-F238E27FC236}">
                    <a16:creationId xmlns:a16="http://schemas.microsoft.com/office/drawing/2014/main" id="{AB3384F3-31CB-481E-889A-056E7056A1E8}"/>
                  </a:ext>
                </a:extLst>
              </p:cNvPr>
              <p:cNvSpPr/>
              <p:nvPr/>
            </p:nvSpPr>
            <p:spPr>
              <a:xfrm>
                <a:off x="6709018" y="3424373"/>
                <a:ext cx="420306" cy="534406"/>
              </a:xfrm>
              <a:custGeom>
                <a:avLst/>
                <a:gdLst>
                  <a:gd name="connsiteX0" fmla="*/ 412729 w 420306"/>
                  <a:gd name="connsiteY0" fmla="*/ 395913 h 534406"/>
                  <a:gd name="connsiteX1" fmla="*/ 409014 w 420306"/>
                  <a:gd name="connsiteY1" fmla="*/ 479162 h 534406"/>
                  <a:gd name="connsiteX2" fmla="*/ 410348 w 420306"/>
                  <a:gd name="connsiteY2" fmla="*/ 490496 h 534406"/>
                  <a:gd name="connsiteX3" fmla="*/ 170794 w 420306"/>
                  <a:gd name="connsiteY3" fmla="*/ 534407 h 534406"/>
                  <a:gd name="connsiteX4" fmla="*/ 168603 w 420306"/>
                  <a:gd name="connsiteY4" fmla="*/ 522310 h 534406"/>
                  <a:gd name="connsiteX5" fmla="*/ 24871 w 420306"/>
                  <a:gd name="connsiteY5" fmla="*/ 321428 h 534406"/>
                  <a:gd name="connsiteX6" fmla="*/ 7250 w 420306"/>
                  <a:gd name="connsiteY6" fmla="*/ 253324 h 534406"/>
                  <a:gd name="connsiteX7" fmla="*/ 80973 w 420306"/>
                  <a:gd name="connsiteY7" fmla="*/ 243323 h 534406"/>
                  <a:gd name="connsiteX8" fmla="*/ 94499 w 420306"/>
                  <a:gd name="connsiteY8" fmla="*/ 253610 h 534406"/>
                  <a:gd name="connsiteX9" fmla="*/ 59161 w 420306"/>
                  <a:gd name="connsiteY9" fmla="*/ 60728 h 534406"/>
                  <a:gd name="connsiteX10" fmla="*/ 97928 w 420306"/>
                  <a:gd name="connsiteY10" fmla="*/ 816 h 534406"/>
                  <a:gd name="connsiteX11" fmla="*/ 155364 w 420306"/>
                  <a:gd name="connsiteY11" fmla="*/ 43107 h 534406"/>
                  <a:gd name="connsiteX12" fmla="*/ 168794 w 420306"/>
                  <a:gd name="connsiteY12" fmla="*/ 116735 h 534406"/>
                  <a:gd name="connsiteX13" fmla="*/ 227277 w 420306"/>
                  <a:gd name="connsiteY13" fmla="*/ 123689 h 534406"/>
                  <a:gd name="connsiteX14" fmla="*/ 235183 w 420306"/>
                  <a:gd name="connsiteY14" fmla="*/ 129689 h 534406"/>
                  <a:gd name="connsiteX15" fmla="*/ 303763 w 420306"/>
                  <a:gd name="connsiteY15" fmla="*/ 134452 h 534406"/>
                  <a:gd name="connsiteX16" fmla="*/ 311764 w 420306"/>
                  <a:gd name="connsiteY16" fmla="*/ 140453 h 534406"/>
                  <a:gd name="connsiteX17" fmla="*/ 380344 w 420306"/>
                  <a:gd name="connsiteY17" fmla="*/ 145215 h 534406"/>
                  <a:gd name="connsiteX18" fmla="*/ 404347 w 420306"/>
                  <a:gd name="connsiteY18" fmla="*/ 181696 h 534406"/>
                  <a:gd name="connsiteX19" fmla="*/ 414063 w 420306"/>
                  <a:gd name="connsiteY19" fmla="*/ 234464 h 534406"/>
                  <a:gd name="connsiteX20" fmla="*/ 412729 w 420306"/>
                  <a:gd name="connsiteY20" fmla="*/ 395913 h 53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0306" h="534406">
                    <a:moveTo>
                      <a:pt x="412729" y="395913"/>
                    </a:moveTo>
                    <a:cubicBezTo>
                      <a:pt x="404442" y="436775"/>
                      <a:pt x="408919" y="478781"/>
                      <a:pt x="409014" y="479162"/>
                    </a:cubicBezTo>
                    <a:lnTo>
                      <a:pt x="410348" y="490496"/>
                    </a:lnTo>
                    <a:lnTo>
                      <a:pt x="170794" y="534407"/>
                    </a:lnTo>
                    <a:lnTo>
                      <a:pt x="168603" y="522310"/>
                    </a:lnTo>
                    <a:cubicBezTo>
                      <a:pt x="153840" y="441824"/>
                      <a:pt x="109453" y="379911"/>
                      <a:pt x="24871" y="321428"/>
                    </a:cubicBezTo>
                    <a:cubicBezTo>
                      <a:pt x="-3132" y="302092"/>
                      <a:pt x="-5133" y="272564"/>
                      <a:pt x="7250" y="253324"/>
                    </a:cubicBezTo>
                    <a:cubicBezTo>
                      <a:pt x="19347" y="234464"/>
                      <a:pt x="47636" y="223415"/>
                      <a:pt x="80973" y="243323"/>
                    </a:cubicBezTo>
                    <a:cubicBezTo>
                      <a:pt x="85641" y="246180"/>
                      <a:pt x="90213" y="249609"/>
                      <a:pt x="94499" y="253610"/>
                    </a:cubicBezTo>
                    <a:lnTo>
                      <a:pt x="59161" y="60728"/>
                    </a:lnTo>
                    <a:cubicBezTo>
                      <a:pt x="52970" y="27200"/>
                      <a:pt x="74020" y="5293"/>
                      <a:pt x="97928" y="816"/>
                    </a:cubicBezTo>
                    <a:cubicBezTo>
                      <a:pt x="121740" y="-3565"/>
                      <a:pt x="149172" y="9579"/>
                      <a:pt x="155364" y="43107"/>
                    </a:cubicBezTo>
                    <a:lnTo>
                      <a:pt x="168794" y="116735"/>
                    </a:lnTo>
                    <a:cubicBezTo>
                      <a:pt x="183843" y="114068"/>
                      <a:pt x="208418" y="112259"/>
                      <a:pt x="227277" y="123689"/>
                    </a:cubicBezTo>
                    <a:cubicBezTo>
                      <a:pt x="230230" y="125403"/>
                      <a:pt x="232802" y="127499"/>
                      <a:pt x="235183" y="129689"/>
                    </a:cubicBezTo>
                    <a:cubicBezTo>
                      <a:pt x="245851" y="127022"/>
                      <a:pt x="279570" y="119879"/>
                      <a:pt x="303763" y="134452"/>
                    </a:cubicBezTo>
                    <a:cubicBezTo>
                      <a:pt x="306716" y="136166"/>
                      <a:pt x="309288" y="138262"/>
                      <a:pt x="311764" y="140453"/>
                    </a:cubicBezTo>
                    <a:cubicBezTo>
                      <a:pt x="322337" y="137690"/>
                      <a:pt x="356151" y="130642"/>
                      <a:pt x="380344" y="145215"/>
                    </a:cubicBezTo>
                    <a:cubicBezTo>
                      <a:pt x="393108" y="152835"/>
                      <a:pt x="401299" y="165503"/>
                      <a:pt x="404347" y="181696"/>
                    </a:cubicBezTo>
                    <a:lnTo>
                      <a:pt x="414063" y="234464"/>
                    </a:lnTo>
                    <a:cubicBezTo>
                      <a:pt x="422826" y="283613"/>
                      <a:pt x="422349" y="348383"/>
                      <a:pt x="412729" y="3959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4" name="Đồ họa 2">
                <a:extLst>
                  <a:ext uri="{FF2B5EF4-FFF2-40B4-BE49-F238E27FC236}">
                    <a16:creationId xmlns:a16="http://schemas.microsoft.com/office/drawing/2014/main" id="{D3C44450-CC93-4110-8F7F-72F78EA5472B}"/>
                  </a:ext>
                </a:extLst>
              </p:cNvPr>
              <p:cNvSpPr/>
              <p:nvPr/>
            </p:nvSpPr>
            <p:spPr>
              <a:xfrm>
                <a:off x="6708827" y="3424563"/>
                <a:ext cx="420448" cy="534406"/>
              </a:xfrm>
              <a:custGeom>
                <a:avLst/>
                <a:gdLst>
                  <a:gd name="connsiteX0" fmla="*/ 414063 w 420448"/>
                  <a:gd name="connsiteY0" fmla="*/ 234464 h 534406"/>
                  <a:gd name="connsiteX1" fmla="*/ 404347 w 420448"/>
                  <a:gd name="connsiteY1" fmla="*/ 181696 h 534406"/>
                  <a:gd name="connsiteX2" fmla="*/ 380344 w 420448"/>
                  <a:gd name="connsiteY2" fmla="*/ 145215 h 534406"/>
                  <a:gd name="connsiteX3" fmla="*/ 311764 w 420448"/>
                  <a:gd name="connsiteY3" fmla="*/ 140453 h 534406"/>
                  <a:gd name="connsiteX4" fmla="*/ 303763 w 420448"/>
                  <a:gd name="connsiteY4" fmla="*/ 134452 h 534406"/>
                  <a:gd name="connsiteX5" fmla="*/ 235183 w 420448"/>
                  <a:gd name="connsiteY5" fmla="*/ 129689 h 534406"/>
                  <a:gd name="connsiteX6" fmla="*/ 227277 w 420448"/>
                  <a:gd name="connsiteY6" fmla="*/ 123689 h 534406"/>
                  <a:gd name="connsiteX7" fmla="*/ 168794 w 420448"/>
                  <a:gd name="connsiteY7" fmla="*/ 116735 h 534406"/>
                  <a:gd name="connsiteX8" fmla="*/ 155364 w 420448"/>
                  <a:gd name="connsiteY8" fmla="*/ 43107 h 534406"/>
                  <a:gd name="connsiteX9" fmla="*/ 97928 w 420448"/>
                  <a:gd name="connsiteY9" fmla="*/ 816 h 534406"/>
                  <a:gd name="connsiteX10" fmla="*/ 59161 w 420448"/>
                  <a:gd name="connsiteY10" fmla="*/ 60728 h 534406"/>
                  <a:gd name="connsiteX11" fmla="*/ 94499 w 420448"/>
                  <a:gd name="connsiteY11" fmla="*/ 253610 h 534406"/>
                  <a:gd name="connsiteX12" fmla="*/ 80973 w 420448"/>
                  <a:gd name="connsiteY12" fmla="*/ 243323 h 534406"/>
                  <a:gd name="connsiteX13" fmla="*/ 7250 w 420448"/>
                  <a:gd name="connsiteY13" fmla="*/ 253324 h 534406"/>
                  <a:gd name="connsiteX14" fmla="*/ 24871 w 420448"/>
                  <a:gd name="connsiteY14" fmla="*/ 321428 h 534406"/>
                  <a:gd name="connsiteX15" fmla="*/ 168603 w 420448"/>
                  <a:gd name="connsiteY15" fmla="*/ 522310 h 534406"/>
                  <a:gd name="connsiteX16" fmla="*/ 170794 w 420448"/>
                  <a:gd name="connsiteY16" fmla="*/ 534407 h 534406"/>
                  <a:gd name="connsiteX17" fmla="*/ 410348 w 420448"/>
                  <a:gd name="connsiteY17" fmla="*/ 490496 h 534406"/>
                  <a:gd name="connsiteX18" fmla="*/ 409014 w 420448"/>
                  <a:gd name="connsiteY18" fmla="*/ 479162 h 534406"/>
                  <a:gd name="connsiteX19" fmla="*/ 412729 w 420448"/>
                  <a:gd name="connsiteY19" fmla="*/ 395913 h 534406"/>
                  <a:gd name="connsiteX20" fmla="*/ 414063 w 420448"/>
                  <a:gd name="connsiteY20" fmla="*/ 234464 h 534406"/>
                  <a:gd name="connsiteX21" fmla="*/ 388917 w 420448"/>
                  <a:gd name="connsiteY21" fmla="*/ 390865 h 534406"/>
                  <a:gd name="connsiteX22" fmla="*/ 383964 w 420448"/>
                  <a:gd name="connsiteY22" fmla="*/ 470303 h 534406"/>
                  <a:gd name="connsiteX23" fmla="*/ 190320 w 420448"/>
                  <a:gd name="connsiteY23" fmla="*/ 505832 h 534406"/>
                  <a:gd name="connsiteX24" fmla="*/ 38873 w 420448"/>
                  <a:gd name="connsiteY24" fmla="*/ 301235 h 534406"/>
                  <a:gd name="connsiteX25" fmla="*/ 27919 w 420448"/>
                  <a:gd name="connsiteY25" fmla="*/ 266468 h 534406"/>
                  <a:gd name="connsiteX26" fmla="*/ 68496 w 420448"/>
                  <a:gd name="connsiteY26" fmla="*/ 264182 h 534406"/>
                  <a:gd name="connsiteX27" fmla="*/ 106310 w 420448"/>
                  <a:gd name="connsiteY27" fmla="*/ 317522 h 534406"/>
                  <a:gd name="connsiteX28" fmla="*/ 130313 w 420448"/>
                  <a:gd name="connsiteY28" fmla="*/ 313046 h 534406"/>
                  <a:gd name="connsiteX29" fmla="*/ 83164 w 420448"/>
                  <a:gd name="connsiteY29" fmla="*/ 56252 h 534406"/>
                  <a:gd name="connsiteX30" fmla="*/ 102309 w 420448"/>
                  <a:gd name="connsiteY30" fmla="*/ 24819 h 534406"/>
                  <a:gd name="connsiteX31" fmla="*/ 131265 w 420448"/>
                  <a:gd name="connsiteY31" fmla="*/ 47393 h 534406"/>
                  <a:gd name="connsiteX32" fmla="*/ 166032 w 420448"/>
                  <a:gd name="connsiteY32" fmla="*/ 236941 h 534406"/>
                  <a:gd name="connsiteX33" fmla="*/ 190035 w 420448"/>
                  <a:gd name="connsiteY33" fmla="*/ 232559 h 534406"/>
                  <a:gd name="connsiteX34" fmla="*/ 173175 w 420448"/>
                  <a:gd name="connsiteY34" fmla="*/ 140643 h 534406"/>
                  <a:gd name="connsiteX35" fmla="*/ 214704 w 420448"/>
                  <a:gd name="connsiteY35" fmla="*/ 144548 h 534406"/>
                  <a:gd name="connsiteX36" fmla="*/ 227277 w 420448"/>
                  <a:gd name="connsiteY36" fmla="*/ 164456 h 534406"/>
                  <a:gd name="connsiteX37" fmla="*/ 238041 w 420448"/>
                  <a:gd name="connsiteY37" fmla="*/ 223320 h 534406"/>
                  <a:gd name="connsiteX38" fmla="*/ 262044 w 420448"/>
                  <a:gd name="connsiteY38" fmla="*/ 218939 h 534406"/>
                  <a:gd name="connsiteX39" fmla="*/ 251280 w 420448"/>
                  <a:gd name="connsiteY39" fmla="*/ 159979 h 534406"/>
                  <a:gd name="connsiteX40" fmla="*/ 249090 w 420448"/>
                  <a:gd name="connsiteY40" fmla="*/ 151597 h 534406"/>
                  <a:gd name="connsiteX41" fmla="*/ 291285 w 420448"/>
                  <a:gd name="connsiteY41" fmla="*/ 155407 h 534406"/>
                  <a:gd name="connsiteX42" fmla="*/ 303763 w 420448"/>
                  <a:gd name="connsiteY42" fmla="*/ 175219 h 534406"/>
                  <a:gd name="connsiteX43" fmla="*/ 314622 w 420448"/>
                  <a:gd name="connsiteY43" fmla="*/ 234179 h 534406"/>
                  <a:gd name="connsiteX44" fmla="*/ 338625 w 420448"/>
                  <a:gd name="connsiteY44" fmla="*/ 229797 h 534406"/>
                  <a:gd name="connsiteX45" fmla="*/ 327766 w 420448"/>
                  <a:gd name="connsiteY45" fmla="*/ 170837 h 534406"/>
                  <a:gd name="connsiteX46" fmla="*/ 325575 w 420448"/>
                  <a:gd name="connsiteY46" fmla="*/ 162360 h 534406"/>
                  <a:gd name="connsiteX47" fmla="*/ 367676 w 420448"/>
                  <a:gd name="connsiteY47" fmla="*/ 166170 h 534406"/>
                  <a:gd name="connsiteX48" fmla="*/ 380249 w 420448"/>
                  <a:gd name="connsiteY48" fmla="*/ 186077 h 534406"/>
                  <a:gd name="connsiteX49" fmla="*/ 389964 w 420448"/>
                  <a:gd name="connsiteY49" fmla="*/ 238941 h 534406"/>
                  <a:gd name="connsiteX50" fmla="*/ 388917 w 420448"/>
                  <a:gd name="connsiteY50" fmla="*/ 390865 h 53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20448" h="534406">
                    <a:moveTo>
                      <a:pt x="414063" y="234464"/>
                    </a:moveTo>
                    <a:lnTo>
                      <a:pt x="404347" y="181696"/>
                    </a:lnTo>
                    <a:cubicBezTo>
                      <a:pt x="401394" y="165503"/>
                      <a:pt x="393108" y="152930"/>
                      <a:pt x="380344" y="145215"/>
                    </a:cubicBezTo>
                    <a:cubicBezTo>
                      <a:pt x="356151" y="130547"/>
                      <a:pt x="322337" y="137595"/>
                      <a:pt x="311764" y="140453"/>
                    </a:cubicBezTo>
                    <a:cubicBezTo>
                      <a:pt x="309288" y="138262"/>
                      <a:pt x="306716" y="136166"/>
                      <a:pt x="303763" y="134452"/>
                    </a:cubicBezTo>
                    <a:cubicBezTo>
                      <a:pt x="279570" y="119783"/>
                      <a:pt x="245851" y="126927"/>
                      <a:pt x="235183" y="129689"/>
                    </a:cubicBezTo>
                    <a:cubicBezTo>
                      <a:pt x="232707" y="127499"/>
                      <a:pt x="230135" y="125403"/>
                      <a:pt x="227277" y="123689"/>
                    </a:cubicBezTo>
                    <a:cubicBezTo>
                      <a:pt x="208418" y="112354"/>
                      <a:pt x="183843" y="114164"/>
                      <a:pt x="168794" y="116735"/>
                    </a:cubicBezTo>
                    <a:lnTo>
                      <a:pt x="155364" y="43107"/>
                    </a:lnTo>
                    <a:cubicBezTo>
                      <a:pt x="149172" y="9579"/>
                      <a:pt x="121740" y="-3565"/>
                      <a:pt x="97928" y="816"/>
                    </a:cubicBezTo>
                    <a:cubicBezTo>
                      <a:pt x="74020" y="5198"/>
                      <a:pt x="53065" y="27200"/>
                      <a:pt x="59161" y="60728"/>
                    </a:cubicBezTo>
                    <a:lnTo>
                      <a:pt x="94499" y="253610"/>
                    </a:lnTo>
                    <a:cubicBezTo>
                      <a:pt x="90213" y="249609"/>
                      <a:pt x="85736" y="246180"/>
                      <a:pt x="80973" y="243323"/>
                    </a:cubicBezTo>
                    <a:cubicBezTo>
                      <a:pt x="47636" y="223320"/>
                      <a:pt x="19442" y="234464"/>
                      <a:pt x="7250" y="253324"/>
                    </a:cubicBezTo>
                    <a:cubicBezTo>
                      <a:pt x="-5133" y="272564"/>
                      <a:pt x="-3132" y="302187"/>
                      <a:pt x="24871" y="321428"/>
                    </a:cubicBezTo>
                    <a:cubicBezTo>
                      <a:pt x="109453" y="379911"/>
                      <a:pt x="153840" y="441824"/>
                      <a:pt x="168603" y="522310"/>
                    </a:cubicBezTo>
                    <a:lnTo>
                      <a:pt x="170794" y="534407"/>
                    </a:lnTo>
                    <a:lnTo>
                      <a:pt x="410348" y="490496"/>
                    </a:lnTo>
                    <a:lnTo>
                      <a:pt x="409014" y="479162"/>
                    </a:lnTo>
                    <a:cubicBezTo>
                      <a:pt x="408919" y="478781"/>
                      <a:pt x="404442" y="436775"/>
                      <a:pt x="412729" y="395913"/>
                    </a:cubicBezTo>
                    <a:cubicBezTo>
                      <a:pt x="422540" y="348193"/>
                      <a:pt x="423016" y="283423"/>
                      <a:pt x="414063" y="234464"/>
                    </a:cubicBezTo>
                    <a:close/>
                    <a:moveTo>
                      <a:pt x="388917" y="390865"/>
                    </a:moveTo>
                    <a:cubicBezTo>
                      <a:pt x="382535" y="422488"/>
                      <a:pt x="383011" y="454016"/>
                      <a:pt x="383964" y="470303"/>
                    </a:cubicBezTo>
                    <a:lnTo>
                      <a:pt x="190320" y="505832"/>
                    </a:lnTo>
                    <a:cubicBezTo>
                      <a:pt x="172223" y="424298"/>
                      <a:pt x="125074" y="360766"/>
                      <a:pt x="38873" y="301235"/>
                    </a:cubicBezTo>
                    <a:cubicBezTo>
                      <a:pt x="23061" y="290281"/>
                      <a:pt x="22109" y="275612"/>
                      <a:pt x="27919" y="266468"/>
                    </a:cubicBezTo>
                    <a:cubicBezTo>
                      <a:pt x="33634" y="257610"/>
                      <a:pt x="47731" y="251705"/>
                      <a:pt x="68496" y="264182"/>
                    </a:cubicBezTo>
                    <a:cubicBezTo>
                      <a:pt x="87069" y="275327"/>
                      <a:pt x="102976" y="298949"/>
                      <a:pt x="106310" y="317522"/>
                    </a:cubicBezTo>
                    <a:lnTo>
                      <a:pt x="130313" y="313046"/>
                    </a:lnTo>
                    <a:lnTo>
                      <a:pt x="83164" y="56252"/>
                    </a:lnTo>
                    <a:cubicBezTo>
                      <a:pt x="79735" y="37583"/>
                      <a:pt x="90308" y="27010"/>
                      <a:pt x="102309" y="24819"/>
                    </a:cubicBezTo>
                    <a:cubicBezTo>
                      <a:pt x="114216" y="22628"/>
                      <a:pt x="127836" y="28724"/>
                      <a:pt x="131265" y="47393"/>
                    </a:cubicBezTo>
                    <a:lnTo>
                      <a:pt x="166032" y="236941"/>
                    </a:lnTo>
                    <a:lnTo>
                      <a:pt x="190035" y="232559"/>
                    </a:lnTo>
                    <a:lnTo>
                      <a:pt x="173175" y="140643"/>
                    </a:lnTo>
                    <a:cubicBezTo>
                      <a:pt x="185463" y="138548"/>
                      <a:pt x="203084" y="137500"/>
                      <a:pt x="214704" y="144548"/>
                    </a:cubicBezTo>
                    <a:cubicBezTo>
                      <a:pt x="221372" y="148644"/>
                      <a:pt x="225563" y="155121"/>
                      <a:pt x="227277" y="164456"/>
                    </a:cubicBezTo>
                    <a:lnTo>
                      <a:pt x="238041" y="223320"/>
                    </a:lnTo>
                    <a:lnTo>
                      <a:pt x="262044" y="218939"/>
                    </a:lnTo>
                    <a:lnTo>
                      <a:pt x="251280" y="159979"/>
                    </a:lnTo>
                    <a:cubicBezTo>
                      <a:pt x="250709" y="157026"/>
                      <a:pt x="249947" y="154264"/>
                      <a:pt x="249090" y="151597"/>
                    </a:cubicBezTo>
                    <a:cubicBezTo>
                      <a:pt x="261377" y="149406"/>
                      <a:pt x="279474" y="148168"/>
                      <a:pt x="291285" y="155407"/>
                    </a:cubicBezTo>
                    <a:cubicBezTo>
                      <a:pt x="297953" y="159503"/>
                      <a:pt x="302049" y="165980"/>
                      <a:pt x="303763" y="175219"/>
                    </a:cubicBezTo>
                    <a:lnTo>
                      <a:pt x="314622" y="234179"/>
                    </a:lnTo>
                    <a:lnTo>
                      <a:pt x="338625" y="229797"/>
                    </a:lnTo>
                    <a:lnTo>
                      <a:pt x="327766" y="170837"/>
                    </a:lnTo>
                    <a:cubicBezTo>
                      <a:pt x="327195" y="167885"/>
                      <a:pt x="326433" y="165122"/>
                      <a:pt x="325575" y="162360"/>
                    </a:cubicBezTo>
                    <a:cubicBezTo>
                      <a:pt x="337672" y="160169"/>
                      <a:pt x="355770" y="158931"/>
                      <a:pt x="367676" y="166170"/>
                    </a:cubicBezTo>
                    <a:cubicBezTo>
                      <a:pt x="374343" y="170266"/>
                      <a:pt x="378534" y="176743"/>
                      <a:pt x="380249" y="186077"/>
                    </a:cubicBezTo>
                    <a:lnTo>
                      <a:pt x="389964" y="238941"/>
                    </a:lnTo>
                    <a:cubicBezTo>
                      <a:pt x="398346" y="284375"/>
                      <a:pt x="397965" y="346859"/>
                      <a:pt x="388917" y="390865"/>
                    </a:cubicBezTo>
                    <a:close/>
                  </a:path>
                </a:pathLst>
              </a:custGeom>
              <a:solidFill>
                <a:srgbClr val="61181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</p:grpSp>
      </p:grpSp>
      <p:sp>
        <p:nvSpPr>
          <p:cNvPr id="2" name="Đồ họa 4">
            <a:extLst>
              <a:ext uri="{FF2B5EF4-FFF2-40B4-BE49-F238E27FC236}">
                <a16:creationId xmlns:a16="http://schemas.microsoft.com/office/drawing/2014/main" id="{E816A79B-3B00-59E4-E035-D5F281E9679D}"/>
              </a:ext>
            </a:extLst>
          </p:cNvPr>
          <p:cNvSpPr txBox="1"/>
          <p:nvPr/>
        </p:nvSpPr>
        <p:spPr>
          <a:xfrm>
            <a:off x="10339876" y="382421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611817"/>
                </a:solidFill>
                <a:cs typeface="Arial"/>
                <a:sym typeface="Arial"/>
                <a:rtl val="0"/>
              </a:rPr>
              <a:t>GIẢI TÍCH 2</a:t>
            </a:r>
            <a:endParaRPr lang="vi-VN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909915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Đồ họa 4">
            <a:extLst>
              <a:ext uri="{FF2B5EF4-FFF2-40B4-BE49-F238E27FC236}">
                <a16:creationId xmlns:a16="http://schemas.microsoft.com/office/drawing/2014/main" id="{D3AC0AC7-4B59-47C6-A8BD-236093DA00A7}"/>
              </a:ext>
            </a:extLst>
          </p:cNvPr>
          <p:cNvSpPr/>
          <p:nvPr/>
        </p:nvSpPr>
        <p:spPr>
          <a:xfrm>
            <a:off x="2187474" y="1196162"/>
            <a:ext cx="677956" cy="677956"/>
          </a:xfrm>
          <a:custGeom>
            <a:avLst/>
            <a:gdLst>
              <a:gd name="connsiteX0" fmla="*/ 677956 w 677956"/>
              <a:gd name="connsiteY0" fmla="*/ 338978 h 677956"/>
              <a:gd name="connsiteX1" fmla="*/ 338978 w 677956"/>
              <a:gd name="connsiteY1" fmla="*/ 677956 h 677956"/>
              <a:gd name="connsiteX2" fmla="*/ 0 w 677956"/>
              <a:gd name="connsiteY2" fmla="*/ 338978 h 677956"/>
              <a:gd name="connsiteX3" fmla="*/ 338978 w 677956"/>
              <a:gd name="connsiteY3" fmla="*/ 0 h 677956"/>
              <a:gd name="connsiteX4" fmla="*/ 677956 w 677956"/>
              <a:gd name="connsiteY4" fmla="*/ 338978 h 677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956" h="677956">
                <a:moveTo>
                  <a:pt x="677956" y="338978"/>
                </a:moveTo>
                <a:cubicBezTo>
                  <a:pt x="677956" y="526191"/>
                  <a:pt x="526190" y="677956"/>
                  <a:pt x="338978" y="677956"/>
                </a:cubicBezTo>
                <a:cubicBezTo>
                  <a:pt x="151766" y="677956"/>
                  <a:pt x="0" y="526191"/>
                  <a:pt x="0" y="338978"/>
                </a:cubicBezTo>
                <a:cubicBezTo>
                  <a:pt x="0" y="151766"/>
                  <a:pt x="151766" y="0"/>
                  <a:pt x="338978" y="0"/>
                </a:cubicBezTo>
                <a:cubicBezTo>
                  <a:pt x="526190" y="0"/>
                  <a:pt x="677956" y="151766"/>
                  <a:pt x="677956" y="338978"/>
                </a:cubicBezTo>
                <a:close/>
              </a:path>
            </a:pathLst>
          </a:custGeom>
          <a:solidFill>
            <a:srgbClr val="FFFFFF"/>
          </a:solidFill>
          <a:ln w="6776" cap="flat">
            <a:noFill/>
            <a:prstDash val="solid"/>
            <a:miter/>
          </a:ln>
        </p:spPr>
        <p:txBody>
          <a:bodyPr rtlCol="0" anchor="ctr"/>
          <a:lstStyle/>
          <a:p>
            <a:endParaRPr lang="vi-VN" sz="2800"/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63BE8150-2F69-4DF6-BF4B-012533178F25}"/>
              </a:ext>
            </a:extLst>
          </p:cNvPr>
          <p:cNvSpPr txBox="1"/>
          <p:nvPr/>
        </p:nvSpPr>
        <p:spPr>
          <a:xfrm>
            <a:off x="2096029" y="980011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40FD5572-3980-4455-B254-EEA4204E0DEE}"/>
              </a:ext>
            </a:extLst>
          </p:cNvPr>
          <p:cNvSpPr/>
          <p:nvPr/>
        </p:nvSpPr>
        <p:spPr>
          <a:xfrm>
            <a:off x="4669109" y="3096728"/>
            <a:ext cx="677956" cy="677956"/>
          </a:xfrm>
          <a:custGeom>
            <a:avLst/>
            <a:gdLst>
              <a:gd name="connsiteX0" fmla="*/ 677956 w 677956"/>
              <a:gd name="connsiteY0" fmla="*/ 338978 h 677956"/>
              <a:gd name="connsiteX1" fmla="*/ 338978 w 677956"/>
              <a:gd name="connsiteY1" fmla="*/ 677956 h 677956"/>
              <a:gd name="connsiteX2" fmla="*/ 0 w 677956"/>
              <a:gd name="connsiteY2" fmla="*/ 338978 h 677956"/>
              <a:gd name="connsiteX3" fmla="*/ 338978 w 677956"/>
              <a:gd name="connsiteY3" fmla="*/ 0 h 677956"/>
              <a:gd name="connsiteX4" fmla="*/ 677956 w 677956"/>
              <a:gd name="connsiteY4" fmla="*/ 338978 h 677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956" h="677956">
                <a:moveTo>
                  <a:pt x="677956" y="338978"/>
                </a:moveTo>
                <a:cubicBezTo>
                  <a:pt x="677956" y="526191"/>
                  <a:pt x="526191" y="677956"/>
                  <a:pt x="338978" y="677956"/>
                </a:cubicBezTo>
                <a:cubicBezTo>
                  <a:pt x="151766" y="677956"/>
                  <a:pt x="0" y="526191"/>
                  <a:pt x="0" y="338978"/>
                </a:cubicBezTo>
                <a:cubicBezTo>
                  <a:pt x="0" y="151766"/>
                  <a:pt x="151766" y="0"/>
                  <a:pt x="338978" y="0"/>
                </a:cubicBezTo>
                <a:cubicBezTo>
                  <a:pt x="526191" y="0"/>
                  <a:pt x="677956" y="151766"/>
                  <a:pt x="677956" y="338978"/>
                </a:cubicBezTo>
                <a:close/>
              </a:path>
            </a:pathLst>
          </a:custGeom>
          <a:solidFill>
            <a:srgbClr val="FFFFFF"/>
          </a:solidFill>
          <a:ln w="6776" cap="flat">
            <a:noFill/>
            <a:prstDash val="solid"/>
            <a:miter/>
          </a:ln>
        </p:spPr>
        <p:txBody>
          <a:bodyPr rtlCol="0" anchor="ctr"/>
          <a:lstStyle/>
          <a:p>
            <a:endParaRPr lang="vi-VN" sz="2800"/>
          </a:p>
        </p:txBody>
      </p:sp>
      <p:sp>
        <p:nvSpPr>
          <p:cNvPr id="11" name="Đồ họa 4">
            <a:extLst>
              <a:ext uri="{FF2B5EF4-FFF2-40B4-BE49-F238E27FC236}">
                <a16:creationId xmlns:a16="http://schemas.microsoft.com/office/drawing/2014/main" id="{B0CE2396-04AD-4CBF-951B-19AD4CD6B661}"/>
              </a:ext>
            </a:extLst>
          </p:cNvPr>
          <p:cNvSpPr txBox="1"/>
          <p:nvPr/>
        </p:nvSpPr>
        <p:spPr>
          <a:xfrm>
            <a:off x="4366424" y="2880577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</a:p>
        </p:txBody>
      </p:sp>
      <p:sp>
        <p:nvSpPr>
          <p:cNvPr id="17" name="Đồ họa 4">
            <a:extLst>
              <a:ext uri="{FF2B5EF4-FFF2-40B4-BE49-F238E27FC236}">
                <a16:creationId xmlns:a16="http://schemas.microsoft.com/office/drawing/2014/main" id="{E02CFFCD-0AE3-4685-A8A4-8F9DCC78C3FC}"/>
              </a:ext>
            </a:extLst>
          </p:cNvPr>
          <p:cNvSpPr/>
          <p:nvPr/>
        </p:nvSpPr>
        <p:spPr>
          <a:xfrm>
            <a:off x="2942562" y="1554360"/>
            <a:ext cx="2706398" cy="639516"/>
          </a:xfrm>
          <a:custGeom>
            <a:avLst/>
            <a:gdLst>
              <a:gd name="connsiteX0" fmla="*/ 0 w 3329713"/>
              <a:gd name="connsiteY0" fmla="*/ 0 h 639516"/>
              <a:gd name="connsiteX1" fmla="*/ 3329714 w 3329713"/>
              <a:gd name="connsiteY1" fmla="*/ 0 h 639516"/>
              <a:gd name="connsiteX2" fmla="*/ 3329714 w 3329713"/>
              <a:gd name="connsiteY2" fmla="*/ 639516 h 639516"/>
              <a:gd name="connsiteX3" fmla="*/ 0 w 3329713"/>
              <a:gd name="connsiteY3" fmla="*/ 639516 h 639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9713" h="639516">
                <a:moveTo>
                  <a:pt x="0" y="0"/>
                </a:moveTo>
                <a:lnTo>
                  <a:pt x="3329714" y="0"/>
                </a:lnTo>
                <a:lnTo>
                  <a:pt x="3329714" y="639516"/>
                </a:lnTo>
                <a:lnTo>
                  <a:pt x="0" y="639516"/>
                </a:lnTo>
                <a:close/>
              </a:path>
            </a:pathLst>
          </a:custGeom>
          <a:noFill/>
          <a:ln w="6776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sz="2800" b="1" dirty="0" err="1">
                <a:solidFill>
                  <a:srgbClr val="611817"/>
                </a:solidFill>
              </a:rPr>
              <a:t>Độ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cong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của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đường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cong</a:t>
            </a:r>
            <a:endParaRPr lang="vi-VN" sz="2800" b="1" dirty="0">
              <a:solidFill>
                <a:srgbClr val="611817"/>
              </a:solidFill>
            </a:endParaRPr>
          </a:p>
        </p:txBody>
      </p:sp>
      <p:sp>
        <p:nvSpPr>
          <p:cNvPr id="36" name="Đồ họa 4">
            <a:extLst>
              <a:ext uri="{FF2B5EF4-FFF2-40B4-BE49-F238E27FC236}">
                <a16:creationId xmlns:a16="http://schemas.microsoft.com/office/drawing/2014/main" id="{1D154696-20A3-4769-BCDF-44E06BD191E4}"/>
              </a:ext>
            </a:extLst>
          </p:cNvPr>
          <p:cNvSpPr/>
          <p:nvPr/>
        </p:nvSpPr>
        <p:spPr>
          <a:xfrm>
            <a:off x="5446550" y="3670487"/>
            <a:ext cx="3890490" cy="639516"/>
          </a:xfrm>
          <a:custGeom>
            <a:avLst/>
            <a:gdLst>
              <a:gd name="connsiteX0" fmla="*/ 0 w 3329713"/>
              <a:gd name="connsiteY0" fmla="*/ 0 h 639516"/>
              <a:gd name="connsiteX1" fmla="*/ 3329714 w 3329713"/>
              <a:gd name="connsiteY1" fmla="*/ 0 h 639516"/>
              <a:gd name="connsiteX2" fmla="*/ 3329714 w 3329713"/>
              <a:gd name="connsiteY2" fmla="*/ 639516 h 639516"/>
              <a:gd name="connsiteX3" fmla="*/ 0 w 3329713"/>
              <a:gd name="connsiteY3" fmla="*/ 639516 h 639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9713" h="639516">
                <a:moveTo>
                  <a:pt x="0" y="0"/>
                </a:moveTo>
                <a:lnTo>
                  <a:pt x="3329714" y="0"/>
                </a:lnTo>
                <a:lnTo>
                  <a:pt x="3329714" y="639516"/>
                </a:lnTo>
                <a:lnTo>
                  <a:pt x="0" y="639516"/>
                </a:lnTo>
                <a:close/>
              </a:path>
            </a:pathLst>
          </a:custGeom>
          <a:noFill/>
          <a:ln w="6776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sz="2800" b="1" dirty="0" err="1">
                <a:solidFill>
                  <a:srgbClr val="611817"/>
                </a:solidFill>
              </a:rPr>
              <a:t>Đường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cong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trong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không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gian</a:t>
            </a:r>
            <a:r>
              <a:rPr lang="en-US" sz="2800" b="1" dirty="0">
                <a:solidFill>
                  <a:srgbClr val="611817"/>
                </a:solidFill>
              </a:rPr>
              <a:t> 2 </a:t>
            </a:r>
            <a:r>
              <a:rPr lang="en-US" sz="2800" b="1" dirty="0" err="1">
                <a:solidFill>
                  <a:srgbClr val="611817"/>
                </a:solidFill>
              </a:rPr>
              <a:t>chiều</a:t>
            </a:r>
            <a:endParaRPr lang="vi-VN" sz="2800" b="1" dirty="0">
              <a:solidFill>
                <a:srgbClr val="611817"/>
              </a:solidFill>
            </a:endParaRPr>
          </a:p>
        </p:txBody>
      </p:sp>
      <p:sp>
        <p:nvSpPr>
          <p:cNvPr id="12" name="Đồ họa 4">
            <a:extLst>
              <a:ext uri="{FF2B5EF4-FFF2-40B4-BE49-F238E27FC236}">
                <a16:creationId xmlns:a16="http://schemas.microsoft.com/office/drawing/2014/main" id="{E15E1D42-2563-4D1B-A674-E07DBAED1A8A}"/>
              </a:ext>
            </a:extLst>
          </p:cNvPr>
          <p:cNvSpPr/>
          <p:nvPr/>
        </p:nvSpPr>
        <p:spPr>
          <a:xfrm>
            <a:off x="7288505" y="4799207"/>
            <a:ext cx="677956" cy="677956"/>
          </a:xfrm>
          <a:custGeom>
            <a:avLst/>
            <a:gdLst>
              <a:gd name="connsiteX0" fmla="*/ 677956 w 677956"/>
              <a:gd name="connsiteY0" fmla="*/ 338978 h 677956"/>
              <a:gd name="connsiteX1" fmla="*/ 338978 w 677956"/>
              <a:gd name="connsiteY1" fmla="*/ 677956 h 677956"/>
              <a:gd name="connsiteX2" fmla="*/ 0 w 677956"/>
              <a:gd name="connsiteY2" fmla="*/ 338978 h 677956"/>
              <a:gd name="connsiteX3" fmla="*/ 338978 w 677956"/>
              <a:gd name="connsiteY3" fmla="*/ 0 h 677956"/>
              <a:gd name="connsiteX4" fmla="*/ 677956 w 677956"/>
              <a:gd name="connsiteY4" fmla="*/ 338978 h 677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956" h="677956">
                <a:moveTo>
                  <a:pt x="677956" y="338978"/>
                </a:moveTo>
                <a:cubicBezTo>
                  <a:pt x="677956" y="526190"/>
                  <a:pt x="526191" y="677956"/>
                  <a:pt x="338978" y="677956"/>
                </a:cubicBezTo>
                <a:cubicBezTo>
                  <a:pt x="151766" y="677956"/>
                  <a:pt x="0" y="526190"/>
                  <a:pt x="0" y="338978"/>
                </a:cubicBezTo>
                <a:cubicBezTo>
                  <a:pt x="0" y="151765"/>
                  <a:pt x="151766" y="0"/>
                  <a:pt x="338978" y="0"/>
                </a:cubicBezTo>
                <a:cubicBezTo>
                  <a:pt x="526191" y="0"/>
                  <a:pt x="677956" y="151765"/>
                  <a:pt x="677956" y="338978"/>
                </a:cubicBezTo>
                <a:close/>
              </a:path>
            </a:pathLst>
          </a:custGeom>
          <a:solidFill>
            <a:srgbClr val="FFFFFF"/>
          </a:solidFill>
          <a:ln w="6776" cap="flat">
            <a:noFill/>
            <a:prstDash val="solid"/>
            <a:miter/>
          </a:ln>
        </p:spPr>
        <p:txBody>
          <a:bodyPr rtlCol="0" anchor="ctr"/>
          <a:lstStyle/>
          <a:p>
            <a:endParaRPr lang="vi-VN" sz="1400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9B5AD507-7385-4370-9CA9-D5C890234307}"/>
              </a:ext>
            </a:extLst>
          </p:cNvPr>
          <p:cNvSpPr/>
          <p:nvPr/>
        </p:nvSpPr>
        <p:spPr>
          <a:xfrm>
            <a:off x="1107381" y="434967"/>
            <a:ext cx="4760686" cy="402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600"/>
          </a:p>
        </p:txBody>
      </p:sp>
      <p:sp>
        <p:nvSpPr>
          <p:cNvPr id="39" name="Đồ họa 4">
            <a:extLst>
              <a:ext uri="{FF2B5EF4-FFF2-40B4-BE49-F238E27FC236}">
                <a16:creationId xmlns:a16="http://schemas.microsoft.com/office/drawing/2014/main" id="{89A18212-86F3-4A59-B182-0A46E29D7FA2}"/>
              </a:ext>
            </a:extLst>
          </p:cNvPr>
          <p:cNvSpPr txBox="1"/>
          <p:nvPr/>
        </p:nvSpPr>
        <p:spPr>
          <a:xfrm>
            <a:off x="1060964" y="343826"/>
            <a:ext cx="3967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0" i="0" dirty="0" err="1">
                <a:solidFill>
                  <a:srgbClr val="611817"/>
                </a:solidFill>
                <a:effectLst/>
                <a:latin typeface="+mj-lt"/>
              </a:rPr>
              <a:t>Nội</a:t>
            </a:r>
            <a:r>
              <a:rPr lang="en-US" sz="3200" b="0" i="0" dirty="0">
                <a:solidFill>
                  <a:srgbClr val="611817"/>
                </a:solidFill>
                <a:effectLst/>
                <a:latin typeface="+mj-lt"/>
              </a:rPr>
              <a:t> dung </a:t>
            </a:r>
            <a:r>
              <a:rPr lang="en-US" sz="3200" b="0" i="0" dirty="0" err="1">
                <a:solidFill>
                  <a:srgbClr val="611817"/>
                </a:solidFill>
                <a:effectLst/>
                <a:latin typeface="+mj-lt"/>
              </a:rPr>
              <a:t>bài</a:t>
            </a:r>
            <a:r>
              <a:rPr lang="en-US" sz="3200" b="0" i="0" dirty="0">
                <a:solidFill>
                  <a:srgbClr val="611817"/>
                </a:solidFill>
                <a:effectLst/>
                <a:latin typeface="+mj-lt"/>
              </a:rPr>
              <a:t> </a:t>
            </a:r>
            <a:r>
              <a:rPr lang="en-US" sz="3200" b="0" i="0" dirty="0" err="1">
                <a:solidFill>
                  <a:srgbClr val="611817"/>
                </a:solidFill>
                <a:effectLst/>
                <a:latin typeface="+mj-lt"/>
              </a:rPr>
              <a:t>học</a:t>
            </a:r>
            <a:endParaRPr lang="vi-VN" sz="32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2" name="Đồ họa 4">
            <a:extLst>
              <a:ext uri="{FF2B5EF4-FFF2-40B4-BE49-F238E27FC236}">
                <a16:creationId xmlns:a16="http://schemas.microsoft.com/office/drawing/2014/main" id="{D3012DF9-AFDA-FC68-C3E5-DE80E6ED2C3E}"/>
              </a:ext>
            </a:extLst>
          </p:cNvPr>
          <p:cNvSpPr txBox="1"/>
          <p:nvPr/>
        </p:nvSpPr>
        <p:spPr>
          <a:xfrm>
            <a:off x="6957224" y="4622957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4" name="Đồ họa 4">
            <a:extLst>
              <a:ext uri="{FF2B5EF4-FFF2-40B4-BE49-F238E27FC236}">
                <a16:creationId xmlns:a16="http://schemas.microsoft.com/office/drawing/2014/main" id="{CC806682-B4C0-A83E-E5C6-530DDEC030E0}"/>
              </a:ext>
            </a:extLst>
          </p:cNvPr>
          <p:cNvSpPr/>
          <p:nvPr/>
        </p:nvSpPr>
        <p:spPr>
          <a:xfrm>
            <a:off x="8218568" y="5407787"/>
            <a:ext cx="3810872" cy="639516"/>
          </a:xfrm>
          <a:custGeom>
            <a:avLst/>
            <a:gdLst>
              <a:gd name="connsiteX0" fmla="*/ 0 w 3329713"/>
              <a:gd name="connsiteY0" fmla="*/ 0 h 639516"/>
              <a:gd name="connsiteX1" fmla="*/ 3329714 w 3329713"/>
              <a:gd name="connsiteY1" fmla="*/ 0 h 639516"/>
              <a:gd name="connsiteX2" fmla="*/ 3329714 w 3329713"/>
              <a:gd name="connsiteY2" fmla="*/ 639516 h 639516"/>
              <a:gd name="connsiteX3" fmla="*/ 0 w 3329713"/>
              <a:gd name="connsiteY3" fmla="*/ 639516 h 639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9713" h="639516">
                <a:moveTo>
                  <a:pt x="0" y="0"/>
                </a:moveTo>
                <a:lnTo>
                  <a:pt x="3329714" y="0"/>
                </a:lnTo>
                <a:lnTo>
                  <a:pt x="3329714" y="639516"/>
                </a:lnTo>
                <a:lnTo>
                  <a:pt x="0" y="639516"/>
                </a:lnTo>
                <a:close/>
              </a:path>
            </a:pathLst>
          </a:custGeom>
          <a:noFill/>
          <a:ln w="6776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sz="2800" b="1" dirty="0" err="1">
                <a:solidFill>
                  <a:srgbClr val="611817"/>
                </a:solidFill>
              </a:rPr>
              <a:t>Đường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cong</a:t>
            </a:r>
            <a:r>
              <a:rPr lang="en-US" sz="2800" b="1" dirty="0">
                <a:solidFill>
                  <a:srgbClr val="611817"/>
                </a:solidFill>
              </a:rPr>
              <a:t>, </a:t>
            </a:r>
            <a:r>
              <a:rPr lang="en-US" sz="2800" b="1" dirty="0" err="1">
                <a:solidFill>
                  <a:srgbClr val="611817"/>
                </a:solidFill>
              </a:rPr>
              <a:t>mặt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cong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trong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không</a:t>
            </a:r>
            <a:r>
              <a:rPr lang="en-US" sz="2800" b="1" dirty="0">
                <a:solidFill>
                  <a:srgbClr val="611817"/>
                </a:solidFill>
              </a:rPr>
              <a:t> </a:t>
            </a:r>
            <a:r>
              <a:rPr lang="en-US" sz="2800" b="1" dirty="0" err="1">
                <a:solidFill>
                  <a:srgbClr val="611817"/>
                </a:solidFill>
              </a:rPr>
              <a:t>gian</a:t>
            </a:r>
            <a:r>
              <a:rPr lang="en-US" sz="2800" b="1" dirty="0">
                <a:solidFill>
                  <a:srgbClr val="611817"/>
                </a:solidFill>
              </a:rPr>
              <a:t> 3 </a:t>
            </a:r>
            <a:r>
              <a:rPr lang="en-US" sz="2800" b="1" dirty="0" err="1">
                <a:solidFill>
                  <a:srgbClr val="611817"/>
                </a:solidFill>
              </a:rPr>
              <a:t>chiều</a:t>
            </a:r>
            <a:endParaRPr lang="vi-VN" sz="2800" b="1" dirty="0">
              <a:solidFill>
                <a:srgbClr val="6118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059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5050596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4948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Độ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cong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của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đường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cong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1023679"/>
                <a:ext cx="9590734" cy="1532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Định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nghĩa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  <a:r>
                  <a:rPr lang="en-US" sz="2400" dirty="0" err="1"/>
                  <a:t>Độ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hiện</a:t>
                </a:r>
                <a:r>
                  <a:rPr lang="en-US" sz="2400" dirty="0"/>
                  <a:t> “</a:t>
                </a:r>
                <a:r>
                  <a:rPr lang="en-US" sz="2400" dirty="0" err="1"/>
                  <a:t>mức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độ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cong</a:t>
                </a:r>
                <a:r>
                  <a:rPr lang="en-US" sz="2400" dirty="0"/>
                  <a:t>” </a:t>
                </a:r>
                <a:r>
                  <a:rPr lang="en-US" sz="2400" dirty="0" err="1"/>
                  <a:t>tại</a:t>
                </a:r>
                <a:r>
                  <a:rPr lang="en-US" sz="2400" dirty="0"/>
                  <a:t> 1 </a:t>
                </a:r>
                <a:r>
                  <a:rPr lang="en-US" sz="2400" dirty="0" err="1"/>
                  <a:t>điểm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trên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công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thức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định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nghĩa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𝑑𝑠</m:t>
                          </m:r>
                        </m:den>
                      </m:f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1023679"/>
                <a:ext cx="9590734" cy="1532407"/>
              </a:xfrm>
              <a:prstGeom prst="rect">
                <a:avLst/>
              </a:prstGeom>
              <a:blipFill>
                <a:blip r:embed="rId3"/>
                <a:stretch>
                  <a:fillRect l="-1017" t="-3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34FED513-8AC0-0EEC-AF42-F01507A3E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416" y="2854041"/>
            <a:ext cx="4825441" cy="361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2174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5050596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4948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Độ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cong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của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đường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cong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1023679"/>
                <a:ext cx="9590734" cy="2231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Định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nghĩa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(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theo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giáo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trình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): </a:t>
                </a:r>
                <a:r>
                  <a:rPr lang="en-US" sz="2400" dirty="0" err="1"/>
                  <a:t>Độ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bởi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hàm</a:t>
                </a:r>
                <a:r>
                  <a:rPr lang="en-US" sz="2400" dirty="0"/>
                  <a:t> vector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được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dựa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trên</a:t>
                </a:r>
                <a:r>
                  <a:rPr lang="en-US" sz="2400" dirty="0"/>
                  <a:t> vector </a:t>
                </a:r>
                <a:r>
                  <a:rPr lang="en-US" sz="2400" dirty="0" err="1"/>
                  <a:t>tiếp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tuyến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đơn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vị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cong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acc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num>
                      <m:den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b="1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𝑑𝑠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1023679"/>
                <a:ext cx="9590734" cy="2231445"/>
              </a:xfrm>
              <a:prstGeom prst="rect">
                <a:avLst/>
              </a:prstGeom>
              <a:blipFill>
                <a:blip r:embed="rId3"/>
                <a:stretch>
                  <a:fillRect l="-1017" t="-2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3499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5050596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4948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Độ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cong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của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đường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cong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1023679"/>
                <a:ext cx="9590734" cy="3994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Công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thức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chung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  <a:r>
                  <a:rPr lang="en-US" sz="2400" dirty="0" err="1"/>
                  <a:t>Để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độ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cong</a:t>
                </a:r>
                <a:r>
                  <a:rPr lang="en-US" sz="2400" dirty="0"/>
                  <a:t>, ta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sử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dụng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công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thức</a:t>
                </a: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  <a:p>
                <a:r>
                  <a:rPr lang="en-US" sz="2400" b="1" dirty="0" err="1">
                    <a:ea typeface="Cambria Math" panose="02040503050406030204" pitchFamily="18" charset="0"/>
                  </a:rPr>
                  <a:t>Cụ</a:t>
                </a:r>
                <a:r>
                  <a:rPr lang="en-US" sz="2400" b="1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 err="1">
                    <a:ea typeface="Cambria Math" panose="02040503050406030204" pitchFamily="18" charset="0"/>
                  </a:rPr>
                  <a:t>thể</a:t>
                </a:r>
                <a:r>
                  <a:rPr lang="en-US" sz="2400" b="1" dirty="0">
                    <a:ea typeface="Cambria Math" panose="02040503050406030204" pitchFamily="18" charset="0"/>
                  </a:rPr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thì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′′</m:t>
                                </m:r>
                              </m:sup>
                            </m:sSup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thì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′′</m:t>
                                          </m:r>
                                        </m:sup>
                                      </m:sSup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′′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′′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′′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1023679"/>
                <a:ext cx="9590734" cy="3994235"/>
              </a:xfrm>
              <a:prstGeom prst="rect">
                <a:avLst/>
              </a:prstGeom>
              <a:blipFill>
                <a:blip r:embed="rId3"/>
                <a:stretch>
                  <a:fillRect l="-1017" t="-1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7957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5050596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4948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Độ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cong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của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đường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cong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1023679"/>
                <a:ext cx="9590734" cy="4121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Công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thức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chung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  <a:r>
                  <a:rPr lang="en-US" sz="2400" dirty="0" err="1"/>
                  <a:t>Để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độ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cong</a:t>
                </a:r>
                <a:r>
                  <a:rPr lang="en-US" sz="2400" dirty="0"/>
                  <a:t>, ta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sử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dụng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công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thức</a:t>
                </a: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′(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  <a:p>
                <a:r>
                  <a:rPr lang="en-US" sz="2400" b="1" dirty="0" err="1">
                    <a:ea typeface="Cambria Math" panose="02040503050406030204" pitchFamily="18" charset="0"/>
                  </a:rPr>
                  <a:t>Cụ</a:t>
                </a:r>
                <a:r>
                  <a:rPr lang="en-US" sz="2400" b="1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 err="1">
                    <a:ea typeface="Cambria Math" panose="02040503050406030204" pitchFamily="18" charset="0"/>
                  </a:rPr>
                  <a:t>thể</a:t>
                </a:r>
                <a:r>
                  <a:rPr lang="en-US" sz="2400" b="1" dirty="0">
                    <a:ea typeface="Cambria Math" panose="02040503050406030204" pitchFamily="18" charset="0"/>
                  </a:rPr>
                  <a:t>:</a:t>
                </a:r>
                <a:endParaRPr lang="en-US" sz="2400" dirty="0"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thì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e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′′</m:t>
                                            </m:r>
                                          </m:e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′′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e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′′</m:t>
                                            </m:r>
                                          </m:e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′′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e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′′</m:t>
                                            </m:r>
                                          </m:e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′′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1023679"/>
                <a:ext cx="9590734" cy="4121834"/>
              </a:xfrm>
              <a:prstGeom prst="rect">
                <a:avLst/>
              </a:prstGeom>
              <a:blipFill>
                <a:blip r:embed="rId3"/>
                <a:stretch>
                  <a:fillRect l="-1017" t="-13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0892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5050596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4948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Độ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cong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của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đường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cong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1023679"/>
                <a:ext cx="9590734" cy="3364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Công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thức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trong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tọa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độ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cực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2 </a:t>
                </a:r>
                <a:r>
                  <a:rPr lang="en-US" sz="2400" dirty="0" err="1"/>
                  <a:t>cách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làm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bài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toán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tìm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độ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r>
                  <a:rPr lang="en-US" sz="2400" b="1" dirty="0" err="1">
                    <a:ea typeface="Cambria Math" panose="02040503050406030204" pitchFamily="18" charset="0"/>
                  </a:rPr>
                  <a:t>Cách</a:t>
                </a:r>
                <a:r>
                  <a:rPr lang="en-US" sz="2400" b="1" dirty="0">
                    <a:ea typeface="Cambria Math" panose="02040503050406030204" pitchFamily="18" charset="0"/>
                  </a:rPr>
                  <a:t> 1: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Chuyển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thành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tọa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độ</a:t>
                </a:r>
                <a:r>
                  <a:rPr lang="en-US" sz="2400" dirty="0">
                    <a:ea typeface="Cambria Math" panose="02040503050406030204" pitchFamily="18" charset="0"/>
                  </a:rPr>
                  <a:t> 2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chiều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thông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thường</a:t>
                </a:r>
                <a:endParaRPr lang="en-US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&amp;=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&amp;=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r>
                  <a:rPr lang="en-US" sz="2400" b="1" dirty="0" err="1">
                    <a:ea typeface="Cambria Math" panose="02040503050406030204" pitchFamily="18" charset="0"/>
                  </a:rPr>
                  <a:t>Cách</a:t>
                </a:r>
                <a:r>
                  <a:rPr lang="en-US" sz="2400" b="1" dirty="0">
                    <a:ea typeface="Cambria Math" panose="02040503050406030204" pitchFamily="18" charset="0"/>
                  </a:rPr>
                  <a:t> 2: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Áp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dụng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công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thức</a:t>
                </a:r>
                <a:r>
                  <a:rPr lang="en-US" sz="2400" dirty="0">
                    <a:ea typeface="Cambria Math" panose="020405030504060302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𝑟𝑟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′′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1023679"/>
                <a:ext cx="9590734" cy="3364447"/>
              </a:xfrm>
              <a:prstGeom prst="rect">
                <a:avLst/>
              </a:prstGeom>
              <a:blipFill>
                <a:blip r:embed="rId3"/>
                <a:stretch>
                  <a:fillRect l="-1017" t="-1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5029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5050596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4948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Độ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cong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của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đường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cong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1023679"/>
                <a:ext cx="9590734" cy="4413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Ví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dụ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  <a:r>
                  <a:rPr lang="en-US" sz="2400" dirty="0" err="1"/>
                  <a:t>Tìm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độ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các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sau</a:t>
                </a:r>
                <a:r>
                  <a:rPr lang="en-US" sz="2400" dirty="0"/>
                  <a:t>:</a:t>
                </a:r>
              </a:p>
              <a:p>
                <a:pPr marL="457200" indent="-457200">
                  <a:lnSpc>
                    <a:spcPct val="120000"/>
                  </a:lnSpc>
                  <a:buFont typeface="+mj-lt"/>
                  <a:buAutoNum type="alphaLcParenR"/>
                </a:pP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ea typeface="Cambria Math" panose="02040503050406030204" pitchFamily="18" charset="0"/>
                  </a:rPr>
                  <a:t>(GK 20201 NN1)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tại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(1;2)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457200" indent="-457200">
                  <a:lnSpc>
                    <a:spcPct val="120000"/>
                  </a:lnSpc>
                  <a:buFont typeface="+mj-lt"/>
                  <a:buAutoNum type="alphaLcParenR"/>
                </a:pP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ea typeface="Cambria Math" panose="02040503050406030204" pitchFamily="18" charset="0"/>
                  </a:rPr>
                  <a:t>(GK 20192 NN1)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&amp;=2(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&amp;=2(1−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tại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điểm</a:t>
                </a:r>
                <a:r>
                  <a:rPr lang="en-US" sz="2400" dirty="0">
                    <a:ea typeface="Cambria Math" panose="02040503050406030204" pitchFamily="18" charset="0"/>
                  </a:rPr>
                  <a:t> B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ứng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với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457200" indent="-457200">
                  <a:lnSpc>
                    <a:spcPct val="120000"/>
                  </a:lnSpc>
                  <a:buFont typeface="+mj-lt"/>
                  <a:buAutoNum type="alphaLcParenR"/>
                </a:pP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ea typeface="Cambria Math" panose="02040503050406030204" pitchFamily="18" charset="0"/>
                  </a:rPr>
                  <a:t>(GK 20162 NN1)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&amp;=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func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&amp;=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func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func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&amp;=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func>
                          </m:e>
                        </m:eqAr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tại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điểm</a:t>
                </a:r>
                <a:r>
                  <a:rPr lang="en-US" sz="2400" dirty="0">
                    <a:ea typeface="Cambria Math" panose="02040503050406030204" pitchFamily="18" charset="0"/>
                  </a:rPr>
                  <a:t> K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ứng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với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457200" indent="-457200">
                  <a:lnSpc>
                    <a:spcPct val="120000"/>
                  </a:lnSpc>
                  <a:buFont typeface="+mj-lt"/>
                  <a:buAutoNum type="alphaLcParenR"/>
                </a:pP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ea typeface="Cambria Math" panose="02040503050406030204" pitchFamily="18" charset="0"/>
                  </a:rPr>
                  <a:t>(GK 20162 NN1)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</m:fun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&gt;0)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tại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điểm</a:t>
                </a:r>
                <a:r>
                  <a:rPr lang="en-US" sz="2400" dirty="0">
                    <a:ea typeface="Cambria Math" panose="02040503050406030204" pitchFamily="18" charset="0"/>
                  </a:rPr>
                  <a:t> D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ứng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với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1023679"/>
                <a:ext cx="9590734" cy="4413388"/>
              </a:xfrm>
              <a:prstGeom prst="rect">
                <a:avLst/>
              </a:prstGeom>
              <a:blipFill>
                <a:blip r:embed="rId3"/>
                <a:stretch>
                  <a:fillRect l="-1271" t="-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1103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5050596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4948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Độ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cong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của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đường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cong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1023679"/>
                <a:ext cx="9590734" cy="3337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Ví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dụ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  <a:r>
                  <a:rPr lang="en-US" sz="2400" b="1" dirty="0" err="1"/>
                  <a:t>Đáp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số</a:t>
                </a:r>
                <a:r>
                  <a:rPr lang="en-US" sz="2400" b="1" dirty="0"/>
                  <a:t>:</a:t>
                </a:r>
                <a:endParaRPr lang="en-US" sz="2400" dirty="0"/>
              </a:p>
              <a:p>
                <a:pPr marL="457200" indent="-457200">
                  <a:lnSpc>
                    <a:spcPct val="120000"/>
                  </a:lnSpc>
                  <a:buFont typeface="+mj-lt"/>
                  <a:buAutoNum type="alphaLcParenR"/>
                </a:pP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17</m:t>
                            </m:r>
                          </m:e>
                        </m:rad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289</m:t>
                        </m:r>
                      </m:den>
                    </m:f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457200" indent="-457200">
                  <a:lnSpc>
                    <a:spcPct val="120000"/>
                  </a:lnSpc>
                  <a:buFont typeface="+mj-lt"/>
                  <a:buAutoNum type="alphaLcParenR"/>
                </a:pP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457200" indent="-457200">
                  <a:lnSpc>
                    <a:spcPct val="120000"/>
                  </a:lnSpc>
                  <a:buFont typeface="+mj-lt"/>
                  <a:buAutoNum type="alphaLcParenR"/>
                </a:pP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39</m:t>
                            </m:r>
                          </m:e>
                        </m:rad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457200" indent="-457200">
                  <a:lnSpc>
                    <a:spcPct val="120000"/>
                  </a:lnSpc>
                  <a:buFont typeface="+mj-lt"/>
                  <a:buAutoNum type="alphaLcParenR"/>
                </a:pP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1023679"/>
                <a:ext cx="9590734" cy="3337965"/>
              </a:xfrm>
              <a:prstGeom prst="rect">
                <a:avLst/>
              </a:prstGeom>
              <a:blipFill>
                <a:blip r:embed="rId3"/>
                <a:stretch>
                  <a:fillRect l="-1271" t="-548" b="-1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5369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04012" y="129842"/>
            <a:ext cx="7220246" cy="713438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36370" y="202504"/>
            <a:ext cx="7220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Đường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cong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trong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không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gian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2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chiều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B2A221C9-FCD3-B5F1-8AE0-D8FA2D54DFD2}"/>
                  </a:ext>
                </a:extLst>
              </p:cNvPr>
              <p:cNvSpPr txBox="1"/>
              <p:nvPr/>
            </p:nvSpPr>
            <p:spPr>
              <a:xfrm>
                <a:off x="955346" y="1023679"/>
                <a:ext cx="9590734" cy="2918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Các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dạng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phương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trình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của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đường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cong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2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chiều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  <a:endParaRPr lang="en-US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0" dirty="0" err="1">
                    <a:ea typeface="Cambria Math" panose="02040503050406030204" pitchFamily="18" charset="0"/>
                  </a:rPr>
                  <a:t>Dạng</a:t>
                </a:r>
                <a:r>
                  <a:rPr lang="en-US" sz="2400" b="0" dirty="0">
                    <a:ea typeface="Cambria Math" panose="02040503050406030204" pitchFamily="18" charset="0"/>
                  </a:rPr>
                  <a:t> </a:t>
                </a:r>
                <a:r>
                  <a:rPr lang="en-US" sz="2400" b="0" dirty="0" err="1">
                    <a:ea typeface="Cambria Math" panose="02040503050406030204" pitchFamily="18" charset="0"/>
                  </a:rPr>
                  <a:t>phương</a:t>
                </a:r>
                <a:r>
                  <a:rPr lang="en-US" sz="2400" b="0" dirty="0">
                    <a:ea typeface="Cambria Math" panose="02040503050406030204" pitchFamily="18" charset="0"/>
                  </a:rPr>
                  <a:t> </a:t>
                </a:r>
                <a:r>
                  <a:rPr lang="en-US" sz="2400" b="0" dirty="0" err="1">
                    <a:ea typeface="Cambria Math" panose="02040503050406030204" pitchFamily="18" charset="0"/>
                  </a:rPr>
                  <a:t>trình</a:t>
                </a:r>
                <a:r>
                  <a:rPr lang="en-US" sz="2400" b="0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ea typeface="Cambria Math" panose="02040503050406030204" pitchFamily="18" charset="0"/>
                  </a:rPr>
                  <a:t>Dạng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tham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số</a:t>
                </a:r>
                <a:r>
                  <a:rPr lang="en-US" sz="2400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&amp;=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&amp;=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eqArr>
                      </m:e>
                    </m:d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ea typeface="Cambria Math" panose="02040503050406030204" pitchFamily="18" charset="0"/>
                  </a:rPr>
                  <a:t>Dạng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tọa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độ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cực</a:t>
                </a:r>
                <a:r>
                  <a:rPr lang="en-US" sz="2400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B2A221C9-FCD3-B5F1-8AE0-D8FA2D54D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1023679"/>
                <a:ext cx="9590734" cy="2918363"/>
              </a:xfrm>
              <a:prstGeom prst="rect">
                <a:avLst/>
              </a:prstGeom>
              <a:blipFill>
                <a:blip r:embed="rId3"/>
                <a:stretch>
                  <a:fillRect l="-1017" b="-3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8876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530BC1EE-02F6-A1EB-B56A-140A0653A34B}"/>
              </a:ext>
            </a:extLst>
          </p:cNvPr>
          <p:cNvSpPr txBox="1"/>
          <p:nvPr/>
        </p:nvSpPr>
        <p:spPr>
          <a:xfrm>
            <a:off x="4951999" y="304800"/>
            <a:ext cx="2288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Mục</a:t>
            </a:r>
            <a:r>
              <a:rPr lang="en-US" sz="3600" b="1" dirty="0"/>
              <a:t> </a:t>
            </a:r>
            <a:r>
              <a:rPr lang="en-US" sz="3600" b="1" dirty="0" err="1"/>
              <a:t>tiêu</a:t>
            </a:r>
            <a:endParaRPr lang="en-US" sz="3200" b="1" dirty="0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311968D8-E020-53C9-F06F-D8DB97C32A34}"/>
              </a:ext>
            </a:extLst>
          </p:cNvPr>
          <p:cNvSpPr txBox="1"/>
          <p:nvPr/>
        </p:nvSpPr>
        <p:spPr>
          <a:xfrm>
            <a:off x="359678" y="947130"/>
            <a:ext cx="10592802" cy="3878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2800" dirty="0" err="1"/>
              <a:t>Ôn</a:t>
            </a:r>
            <a:r>
              <a:rPr lang="en-US" sz="2800" dirty="0"/>
              <a:t> </a:t>
            </a:r>
            <a:r>
              <a:rPr lang="en-US" sz="2800" dirty="0" err="1"/>
              <a:t>tập</a:t>
            </a:r>
            <a:r>
              <a:rPr lang="en-US" sz="2800" dirty="0"/>
              <a:t>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kiến</a:t>
            </a:r>
            <a:r>
              <a:rPr lang="en-US" sz="2800" dirty="0"/>
              <a:t> </a:t>
            </a:r>
            <a:r>
              <a:rPr lang="en-US" sz="2800" dirty="0" err="1"/>
              <a:t>thức</a:t>
            </a:r>
            <a:r>
              <a:rPr lang="en-US" sz="2800" dirty="0"/>
              <a:t> </a:t>
            </a:r>
            <a:r>
              <a:rPr lang="en-US" sz="2800" dirty="0" err="1"/>
              <a:t>đã</a:t>
            </a:r>
            <a:r>
              <a:rPr lang="en-US" sz="2800" dirty="0"/>
              <a:t> </a:t>
            </a:r>
            <a:r>
              <a:rPr lang="en-US" sz="2800" dirty="0" err="1"/>
              <a:t>học</a:t>
            </a:r>
            <a:r>
              <a:rPr lang="en-US" sz="2800" dirty="0"/>
              <a:t> </a:t>
            </a:r>
            <a:r>
              <a:rPr lang="en-US" sz="2800" dirty="0" err="1"/>
              <a:t>với</a:t>
            </a:r>
            <a:r>
              <a:rPr lang="en-US" sz="2800" dirty="0"/>
              <a:t> </a:t>
            </a:r>
            <a:r>
              <a:rPr lang="en-US" sz="2800" dirty="0" err="1"/>
              <a:t>môn</a:t>
            </a:r>
            <a:r>
              <a:rPr lang="en-US" sz="2800" dirty="0"/>
              <a:t> </a:t>
            </a:r>
            <a:r>
              <a:rPr lang="en-US" sz="2800" dirty="0" err="1"/>
              <a:t>Giải</a:t>
            </a:r>
            <a:r>
              <a:rPr lang="en-US" sz="2800" dirty="0"/>
              <a:t> </a:t>
            </a:r>
            <a:r>
              <a:rPr lang="en-US" sz="2800" dirty="0" err="1"/>
              <a:t>tích</a:t>
            </a:r>
            <a:r>
              <a:rPr lang="en-US" sz="2800" dirty="0"/>
              <a:t> 2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800" dirty="0"/>
              <a:t>Chia </a:t>
            </a:r>
            <a:r>
              <a:rPr lang="en-US" sz="2800" dirty="0" err="1"/>
              <a:t>sẻ</a:t>
            </a:r>
            <a:r>
              <a:rPr lang="en-US" sz="2800" dirty="0"/>
              <a:t> </a:t>
            </a:r>
            <a:r>
              <a:rPr lang="en-US" sz="2800" dirty="0" err="1"/>
              <a:t>kinh</a:t>
            </a:r>
            <a:r>
              <a:rPr lang="en-US" sz="2800" dirty="0"/>
              <a:t> </a:t>
            </a:r>
            <a:r>
              <a:rPr lang="en-US" sz="2800" dirty="0" err="1"/>
              <a:t>nghiệm</a:t>
            </a:r>
            <a:r>
              <a:rPr lang="en-US" sz="2800" dirty="0"/>
              <a:t> </a:t>
            </a:r>
            <a:r>
              <a:rPr lang="en-US" sz="2800" dirty="0" err="1"/>
              <a:t>làm</a:t>
            </a:r>
            <a:r>
              <a:rPr lang="en-US" sz="2800" dirty="0"/>
              <a:t> </a:t>
            </a:r>
            <a:r>
              <a:rPr lang="en-US" sz="2800" dirty="0" err="1"/>
              <a:t>bài</a:t>
            </a:r>
            <a:r>
              <a:rPr lang="en-US" sz="2800" dirty="0"/>
              <a:t> </a:t>
            </a:r>
            <a:r>
              <a:rPr lang="en-US" sz="2800" dirty="0" err="1"/>
              <a:t>thi</a:t>
            </a:r>
            <a:r>
              <a:rPr lang="en-US" sz="2800" dirty="0"/>
              <a:t> GK, CK, </a:t>
            </a:r>
            <a:r>
              <a:rPr lang="en-US" sz="2800" dirty="0" err="1"/>
              <a:t>phương</a:t>
            </a:r>
            <a:r>
              <a:rPr lang="en-US" sz="2800" dirty="0"/>
              <a:t> </a:t>
            </a:r>
            <a:r>
              <a:rPr lang="en-US" sz="2800" dirty="0" err="1"/>
              <a:t>pháp</a:t>
            </a:r>
            <a:r>
              <a:rPr lang="en-US" sz="2800" dirty="0"/>
              <a:t> </a:t>
            </a:r>
            <a:r>
              <a:rPr lang="en-US" sz="2800" dirty="0" err="1"/>
              <a:t>học</a:t>
            </a:r>
            <a:r>
              <a:rPr lang="en-US" sz="2800" dirty="0"/>
              <a:t> </a:t>
            </a:r>
            <a:r>
              <a:rPr lang="en-US" sz="2800" dirty="0" err="1"/>
              <a:t>tập</a:t>
            </a:r>
            <a:r>
              <a:rPr lang="en-US" sz="2800" dirty="0"/>
              <a:t>, </a:t>
            </a:r>
            <a:r>
              <a:rPr lang="en-US" sz="2800" dirty="0" err="1"/>
              <a:t>cách</a:t>
            </a:r>
            <a:r>
              <a:rPr lang="en-US" sz="2800" dirty="0"/>
              <a:t> </a:t>
            </a:r>
            <a:r>
              <a:rPr lang="en-US" sz="2800" dirty="0" err="1"/>
              <a:t>tiếp</a:t>
            </a:r>
            <a:r>
              <a:rPr lang="en-US" sz="2800" dirty="0"/>
              <a:t> </a:t>
            </a:r>
            <a:r>
              <a:rPr lang="en-US" sz="2800" dirty="0" err="1"/>
              <a:t>cận</a:t>
            </a:r>
            <a:r>
              <a:rPr lang="en-US" sz="2800" dirty="0"/>
              <a:t> </a:t>
            </a:r>
            <a:r>
              <a:rPr lang="en-US" sz="2800" dirty="0" err="1"/>
              <a:t>kiến</a:t>
            </a:r>
            <a:r>
              <a:rPr lang="en-US" sz="2800" dirty="0"/>
              <a:t> </a:t>
            </a:r>
            <a:r>
              <a:rPr lang="en-US" sz="2800" dirty="0" err="1"/>
              <a:t>thức</a:t>
            </a:r>
            <a:r>
              <a:rPr lang="en-US" sz="2800" dirty="0"/>
              <a:t>, </a:t>
            </a:r>
            <a:r>
              <a:rPr lang="en-US" sz="2800" dirty="0" err="1"/>
              <a:t>tối</a:t>
            </a:r>
            <a:r>
              <a:rPr lang="en-US" sz="2800" dirty="0"/>
              <a:t> </a:t>
            </a:r>
            <a:r>
              <a:rPr lang="en-US" sz="2800" dirty="0" err="1"/>
              <a:t>ưu</a:t>
            </a:r>
            <a:r>
              <a:rPr lang="en-US" sz="2800" dirty="0"/>
              <a:t> </a:t>
            </a:r>
            <a:r>
              <a:rPr lang="en-US" sz="2800" dirty="0" err="1"/>
              <a:t>hóa</a:t>
            </a:r>
            <a:r>
              <a:rPr lang="en-US" sz="2800" dirty="0"/>
              <a:t> </a:t>
            </a:r>
            <a:r>
              <a:rPr lang="en-US" sz="2800" dirty="0" err="1"/>
              <a:t>lượng</a:t>
            </a:r>
            <a:r>
              <a:rPr lang="en-US" sz="2800" dirty="0"/>
              <a:t> </a:t>
            </a:r>
            <a:r>
              <a:rPr lang="en-US" sz="2800" dirty="0" err="1"/>
              <a:t>kiến</a:t>
            </a:r>
            <a:r>
              <a:rPr lang="en-US" sz="2800" dirty="0"/>
              <a:t> </a:t>
            </a:r>
            <a:r>
              <a:rPr lang="en-US" sz="2800" dirty="0" err="1"/>
              <a:t>thức</a:t>
            </a:r>
            <a:r>
              <a:rPr lang="en-US" sz="2800" dirty="0"/>
              <a:t> </a:t>
            </a:r>
            <a:r>
              <a:rPr lang="en-US" sz="2800" dirty="0" err="1"/>
              <a:t>nhận</a:t>
            </a:r>
            <a:r>
              <a:rPr lang="en-US" sz="2800" dirty="0"/>
              <a:t> </a:t>
            </a:r>
            <a:r>
              <a:rPr lang="en-US" sz="2800" dirty="0" err="1"/>
              <a:t>được</a:t>
            </a:r>
            <a:endParaRPr lang="en-US" sz="28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800" dirty="0" err="1"/>
              <a:t>Hỗ</a:t>
            </a:r>
            <a:r>
              <a:rPr lang="en-US" sz="2800" dirty="0"/>
              <a:t> </a:t>
            </a:r>
            <a:r>
              <a:rPr lang="en-US" sz="2800" dirty="0" err="1"/>
              <a:t>trợ</a:t>
            </a:r>
            <a:r>
              <a:rPr lang="en-US" sz="2800" dirty="0"/>
              <a:t>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bạn</a:t>
            </a:r>
            <a:r>
              <a:rPr lang="en-US" sz="2800" dirty="0"/>
              <a:t> </a:t>
            </a:r>
            <a:r>
              <a:rPr lang="en-US" sz="2800" dirty="0" err="1"/>
              <a:t>học</a:t>
            </a:r>
            <a:r>
              <a:rPr lang="en-US" sz="2800" dirty="0"/>
              <a:t> </a:t>
            </a:r>
            <a:r>
              <a:rPr lang="en-US" sz="2800" dirty="0" err="1"/>
              <a:t>viên</a:t>
            </a:r>
            <a:r>
              <a:rPr lang="en-US" sz="2800" dirty="0"/>
              <a:t> </a:t>
            </a:r>
            <a:r>
              <a:rPr lang="en-US" sz="2800" dirty="0" err="1"/>
              <a:t>đạt</a:t>
            </a:r>
            <a:r>
              <a:rPr lang="en-US" sz="2800" dirty="0"/>
              <a:t> </a:t>
            </a:r>
            <a:r>
              <a:rPr lang="en-US" sz="2800" dirty="0" err="1"/>
              <a:t>kết</a:t>
            </a:r>
            <a:r>
              <a:rPr lang="en-US" sz="2800" dirty="0"/>
              <a:t> </a:t>
            </a:r>
            <a:r>
              <a:rPr lang="en-US" sz="2800" dirty="0" err="1"/>
              <a:t>quả</a:t>
            </a:r>
            <a:r>
              <a:rPr lang="en-US" sz="2800" dirty="0"/>
              <a:t> </a:t>
            </a:r>
            <a:r>
              <a:rPr lang="en-US" sz="2800" dirty="0" err="1"/>
              <a:t>khả</a:t>
            </a:r>
            <a:r>
              <a:rPr lang="en-US" sz="2800" dirty="0"/>
              <a:t> </a:t>
            </a:r>
            <a:r>
              <a:rPr lang="en-US" sz="2800" dirty="0" err="1"/>
              <a:t>quan</a:t>
            </a:r>
            <a:r>
              <a:rPr lang="en-US" sz="2800" dirty="0"/>
              <a:t> </a:t>
            </a:r>
            <a:r>
              <a:rPr lang="en-US" sz="2800" dirty="0" err="1"/>
              <a:t>trong</a:t>
            </a:r>
            <a:r>
              <a:rPr lang="en-US" sz="2800" dirty="0"/>
              <a:t> </a:t>
            </a:r>
            <a:r>
              <a:rPr lang="en-US" sz="2800" dirty="0" err="1"/>
              <a:t>kì</a:t>
            </a:r>
            <a:r>
              <a:rPr lang="en-US" sz="2800" dirty="0"/>
              <a:t> 20222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683325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04012" y="129842"/>
            <a:ext cx="7220246" cy="713438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36370" y="202504"/>
            <a:ext cx="7220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Đường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cong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trong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không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gian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2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chiều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B2A221C9-FCD3-B5F1-8AE0-D8FA2D54DFD2}"/>
                  </a:ext>
                </a:extLst>
              </p:cNvPr>
              <p:cNvSpPr txBox="1"/>
              <p:nvPr/>
            </p:nvSpPr>
            <p:spPr>
              <a:xfrm>
                <a:off x="955346" y="1023679"/>
                <a:ext cx="10596574" cy="4213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Nhắc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lại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kiến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thức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  <a:r>
                  <a:rPr lang="en-US" sz="2400" b="1" dirty="0" err="1"/>
                  <a:t>Phương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trình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đường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thẳng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không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gian</a:t>
                </a:r>
                <a:r>
                  <a:rPr lang="en-US" sz="2400" b="1" dirty="0"/>
                  <a:t> 2 </a:t>
                </a:r>
                <a:r>
                  <a:rPr lang="en-US" sz="2400" b="1" dirty="0" err="1"/>
                  <a:t>chiều</a:t>
                </a:r>
                <a:endParaRPr lang="en-US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0" dirty="0" err="1">
                    <a:ea typeface="Cambria Math" panose="02040503050406030204" pitchFamily="18" charset="0"/>
                  </a:rPr>
                  <a:t>Biết</a:t>
                </a:r>
                <a:r>
                  <a:rPr lang="en-US" sz="2400" b="0" dirty="0">
                    <a:ea typeface="Cambria Math" panose="02040503050406030204" pitchFamily="18" charset="0"/>
                  </a:rPr>
                  <a:t> vector </a:t>
                </a:r>
                <a:r>
                  <a:rPr lang="en-US" sz="2400" b="0" dirty="0" err="1">
                    <a:ea typeface="Cambria Math" panose="02040503050406030204" pitchFamily="18" charset="0"/>
                  </a:rPr>
                  <a:t>chỉ</a:t>
                </a:r>
                <a:r>
                  <a:rPr lang="en-US" sz="2400" b="0" dirty="0">
                    <a:ea typeface="Cambria Math" panose="02040503050406030204" pitchFamily="18" charset="0"/>
                  </a:rPr>
                  <a:t> </a:t>
                </a:r>
                <a:r>
                  <a:rPr lang="en-US" sz="2400" b="0" dirty="0" err="1">
                    <a:ea typeface="Cambria Math" panose="02040503050406030204" pitchFamily="18" charset="0"/>
                  </a:rPr>
                  <a:t>phương</a:t>
                </a:r>
                <a:r>
                  <a:rPr lang="en-US" sz="24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: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2400" dirty="0" err="1">
                    <a:ea typeface="Cambria Math" panose="02040503050406030204" pitchFamily="18" charset="0"/>
                  </a:rPr>
                  <a:t>Dạng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tham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số</a:t>
                </a:r>
                <a:r>
                  <a:rPr lang="en-US" sz="2400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&amp;=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𝑎𝑡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&amp;=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𝑏𝑡</m:t>
                            </m:r>
                          </m:e>
                        </m:eqArr>
                      </m:e>
                    </m:d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2400" dirty="0" err="1">
                    <a:ea typeface="Cambria Math" panose="02040503050406030204" pitchFamily="18" charset="0"/>
                  </a:rPr>
                  <a:t>Dạng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chính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tắc</a:t>
                </a:r>
                <a:r>
                  <a:rPr lang="en-US" sz="2400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ea typeface="Cambria Math" panose="02040503050406030204" pitchFamily="18" charset="0"/>
                  </a:rPr>
                  <a:t>Biết</a:t>
                </a:r>
                <a:r>
                  <a:rPr lang="en-US" sz="2400" dirty="0">
                    <a:ea typeface="Cambria Math" panose="02040503050406030204" pitchFamily="18" charset="0"/>
                  </a:rPr>
                  <a:t> vector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pháp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tuyến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 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với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B2A221C9-FCD3-B5F1-8AE0-D8FA2D54D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1023679"/>
                <a:ext cx="10596574" cy="4213718"/>
              </a:xfrm>
              <a:prstGeom prst="rect">
                <a:avLst/>
              </a:prstGeom>
              <a:blipFill>
                <a:blip r:embed="rId3"/>
                <a:stretch>
                  <a:fillRect l="-921" b="-2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18509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04012" y="129842"/>
            <a:ext cx="7220246" cy="713438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36370" y="202504"/>
            <a:ext cx="7220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Đường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cong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trong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không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gian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2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chiều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B2A221C9-FCD3-B5F1-8AE0-D8FA2D54DFD2}"/>
              </a:ext>
            </a:extLst>
          </p:cNvPr>
          <p:cNvSpPr txBox="1"/>
          <p:nvPr/>
        </p:nvSpPr>
        <p:spPr>
          <a:xfrm>
            <a:off x="955346" y="1023679"/>
            <a:ext cx="9296094" cy="389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FF0000"/>
                </a:solidFill>
              </a:rPr>
              <a:t>Nhắc </a:t>
            </a:r>
            <a:r>
              <a:rPr lang="en-US" sz="2400" b="1" dirty="0" err="1">
                <a:solidFill>
                  <a:srgbClr val="FF0000"/>
                </a:solidFill>
              </a:rPr>
              <a:t>lại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kiến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thức</a:t>
            </a:r>
            <a:r>
              <a:rPr lang="en-US" sz="2400" b="1" dirty="0">
                <a:solidFill>
                  <a:srgbClr val="FF0000"/>
                </a:solidFill>
              </a:rPr>
              <a:t>: </a:t>
            </a:r>
            <a:r>
              <a:rPr lang="en-US" sz="2400" b="1" dirty="0" err="1"/>
              <a:t>Tiếp</a:t>
            </a:r>
            <a:r>
              <a:rPr lang="en-US" sz="2400" b="1" dirty="0"/>
              <a:t> </a:t>
            </a:r>
            <a:r>
              <a:rPr lang="en-US" sz="2400" b="1" dirty="0" err="1"/>
              <a:t>tuyến</a:t>
            </a:r>
            <a:r>
              <a:rPr lang="en-US" sz="2400" b="1" dirty="0"/>
              <a:t> </a:t>
            </a:r>
            <a:r>
              <a:rPr lang="en-US" sz="2400" b="1" dirty="0" err="1"/>
              <a:t>và</a:t>
            </a:r>
            <a:r>
              <a:rPr lang="en-US" sz="2400" b="1" dirty="0"/>
              <a:t> </a:t>
            </a:r>
            <a:r>
              <a:rPr lang="en-US" sz="2400" b="1" dirty="0" err="1"/>
              <a:t>pháp</a:t>
            </a:r>
            <a:r>
              <a:rPr lang="en-US" sz="2400" b="1" dirty="0"/>
              <a:t> </a:t>
            </a:r>
            <a:r>
              <a:rPr lang="en-US" sz="2400" b="1" dirty="0" err="1"/>
              <a:t>tuyến</a:t>
            </a:r>
            <a:endParaRPr lang="en-US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err="1"/>
              <a:t>Tiếp</a:t>
            </a:r>
            <a:r>
              <a:rPr lang="en-US" sz="2400" b="1" dirty="0"/>
              <a:t> </a:t>
            </a:r>
            <a:r>
              <a:rPr lang="en-US" sz="2400" b="1" dirty="0" err="1"/>
              <a:t>tuyến</a:t>
            </a:r>
            <a:r>
              <a:rPr lang="en-US" sz="2400" b="1" dirty="0"/>
              <a:t>: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đường</a:t>
            </a:r>
            <a:r>
              <a:rPr lang="en-US" sz="2400" dirty="0"/>
              <a:t> </a:t>
            </a:r>
            <a:r>
              <a:rPr lang="en-US" sz="2400" dirty="0" err="1"/>
              <a:t>thẳng</a:t>
            </a:r>
            <a:r>
              <a:rPr lang="en-US" sz="2400" dirty="0"/>
              <a:t> </a:t>
            </a:r>
            <a:r>
              <a:rPr lang="en-US" sz="2400" dirty="0" err="1"/>
              <a:t>tiếp</a:t>
            </a:r>
            <a:r>
              <a:rPr lang="en-US" sz="2400" dirty="0"/>
              <a:t> </a:t>
            </a:r>
            <a:r>
              <a:rPr lang="en-US" sz="2400" dirty="0" err="1"/>
              <a:t>xúc</a:t>
            </a:r>
            <a:r>
              <a:rPr lang="en-US" sz="2400" dirty="0"/>
              <a:t> </a:t>
            </a:r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đường</a:t>
            </a:r>
            <a:r>
              <a:rPr lang="en-US" sz="2400" dirty="0"/>
              <a:t> </a:t>
            </a:r>
            <a:r>
              <a:rPr lang="en-US" sz="2400" dirty="0" err="1"/>
              <a:t>cong</a:t>
            </a:r>
            <a:r>
              <a:rPr lang="en-US" sz="2400" dirty="0"/>
              <a:t> </a:t>
            </a:r>
            <a:r>
              <a:rPr lang="en-US" sz="2400" dirty="0" err="1"/>
              <a:t>tại</a:t>
            </a:r>
            <a:r>
              <a:rPr lang="en-US" sz="2400" dirty="0"/>
              <a:t> </a:t>
            </a:r>
            <a:r>
              <a:rPr lang="en-US" sz="2400" dirty="0" err="1"/>
              <a:t>ít</a:t>
            </a:r>
            <a:r>
              <a:rPr lang="en-US" sz="2400" dirty="0"/>
              <a:t> </a:t>
            </a:r>
            <a:r>
              <a:rPr lang="en-US" sz="2400" dirty="0" err="1"/>
              <a:t>nhất</a:t>
            </a:r>
            <a:r>
              <a:rPr lang="en-US" sz="2400" dirty="0"/>
              <a:t> 1 </a:t>
            </a:r>
            <a:r>
              <a:rPr lang="en-US" sz="2400" dirty="0" err="1"/>
              <a:t>điểm</a:t>
            </a:r>
            <a:r>
              <a:rPr lang="en-US" sz="2400" dirty="0"/>
              <a:t> (</a:t>
            </a:r>
            <a:r>
              <a:rPr lang="en-US" sz="2400" dirty="0" err="1"/>
              <a:t>nó</a:t>
            </a:r>
            <a:r>
              <a:rPr lang="en-US" sz="2400" dirty="0"/>
              <a:t> </a:t>
            </a:r>
            <a:r>
              <a:rPr lang="en-US" sz="2400" dirty="0" err="1"/>
              <a:t>hoàn</a:t>
            </a:r>
            <a:r>
              <a:rPr lang="en-US" sz="2400" dirty="0"/>
              <a:t> </a:t>
            </a:r>
            <a:r>
              <a:rPr lang="en-US" sz="2400" dirty="0" err="1"/>
              <a:t>toàn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cắt</a:t>
            </a:r>
            <a:r>
              <a:rPr lang="en-US" sz="2400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Sự</a:t>
            </a:r>
            <a:r>
              <a:rPr lang="en-US" sz="2400" dirty="0"/>
              <a:t> </a:t>
            </a:r>
            <a:r>
              <a:rPr lang="en-US" sz="2400" dirty="0" err="1"/>
              <a:t>khác</a:t>
            </a:r>
            <a:r>
              <a:rPr lang="en-US" sz="2400" dirty="0"/>
              <a:t> </a:t>
            </a:r>
            <a:r>
              <a:rPr lang="en-US" sz="2400" dirty="0" err="1"/>
              <a:t>biệt</a:t>
            </a:r>
            <a:r>
              <a:rPr lang="en-US" sz="2400" dirty="0"/>
              <a:t> </a:t>
            </a:r>
            <a:r>
              <a:rPr lang="en-US" sz="2400" dirty="0" err="1"/>
              <a:t>giữa</a:t>
            </a:r>
            <a:r>
              <a:rPr lang="en-US" sz="2400" dirty="0"/>
              <a:t> </a:t>
            </a:r>
            <a:r>
              <a:rPr lang="en-US" sz="2400" b="1" dirty="0" err="1"/>
              <a:t>tiếp</a:t>
            </a:r>
            <a:r>
              <a:rPr lang="en-US" sz="2400" b="1" dirty="0"/>
              <a:t> </a:t>
            </a:r>
            <a:r>
              <a:rPr lang="en-US" sz="2400" b="1" dirty="0" err="1"/>
              <a:t>tuyến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b="1" dirty="0" err="1"/>
              <a:t>cát</a:t>
            </a:r>
            <a:r>
              <a:rPr lang="en-US" sz="2400" b="1" dirty="0"/>
              <a:t> </a:t>
            </a:r>
            <a:r>
              <a:rPr lang="en-US" sz="2400" b="1" dirty="0" err="1"/>
              <a:t>tuyến</a:t>
            </a:r>
            <a:r>
              <a:rPr lang="en-US" sz="2400" dirty="0"/>
              <a:t> (</a:t>
            </a:r>
            <a:r>
              <a:rPr lang="en-US" sz="2400" dirty="0" err="1"/>
              <a:t>đường</a:t>
            </a:r>
            <a:r>
              <a:rPr lang="en-US" sz="2400" dirty="0"/>
              <a:t> </a:t>
            </a:r>
            <a:r>
              <a:rPr lang="en-US" sz="2400" dirty="0" err="1"/>
              <a:t>cắt</a:t>
            </a:r>
            <a:r>
              <a:rPr lang="en-US" sz="2400" dirty="0"/>
              <a:t>)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b="1" dirty="0" err="1"/>
              <a:t>tiếp</a:t>
            </a:r>
            <a:r>
              <a:rPr lang="en-US" sz="2400" b="1" dirty="0"/>
              <a:t> </a:t>
            </a:r>
            <a:r>
              <a:rPr lang="en-US" sz="2400" b="1" dirty="0" err="1"/>
              <a:t>tuyến</a:t>
            </a:r>
            <a:r>
              <a:rPr lang="en-US" sz="2400" dirty="0"/>
              <a:t> 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b="1" dirty="0" err="1"/>
              <a:t>cắt</a:t>
            </a:r>
            <a:r>
              <a:rPr lang="en-US" sz="2400" b="1" dirty="0"/>
              <a:t> </a:t>
            </a:r>
            <a:r>
              <a:rPr lang="en-US" sz="2400" b="1" dirty="0" err="1"/>
              <a:t>rời</a:t>
            </a:r>
            <a:r>
              <a:rPr lang="en-US" sz="2400" b="1" dirty="0"/>
              <a:t> </a:t>
            </a:r>
            <a:r>
              <a:rPr lang="en-US" sz="2400" dirty="0" err="1"/>
              <a:t>đường</a:t>
            </a:r>
            <a:r>
              <a:rPr lang="en-US" sz="2400" dirty="0"/>
              <a:t> </a:t>
            </a:r>
            <a:r>
              <a:rPr lang="en-US" sz="2400" dirty="0" err="1"/>
              <a:t>cong</a:t>
            </a:r>
            <a:r>
              <a:rPr lang="en-US" sz="2400" dirty="0"/>
              <a:t> </a:t>
            </a:r>
            <a:r>
              <a:rPr lang="en-US" sz="2400" dirty="0" err="1"/>
              <a:t>tại</a:t>
            </a:r>
            <a:r>
              <a:rPr lang="en-US" sz="2400" dirty="0"/>
              <a:t> </a:t>
            </a:r>
            <a:r>
              <a:rPr lang="en-US" sz="2400" dirty="0" err="1"/>
              <a:t>điểm</a:t>
            </a:r>
            <a:r>
              <a:rPr lang="en-US" sz="2400" dirty="0"/>
              <a:t> </a:t>
            </a:r>
            <a:r>
              <a:rPr lang="en-US" sz="2400" dirty="0" err="1"/>
              <a:t>tiếp</a:t>
            </a:r>
            <a:r>
              <a:rPr lang="en-US" sz="2400" dirty="0"/>
              <a:t> </a:t>
            </a:r>
            <a:r>
              <a:rPr lang="en-US" sz="2400" dirty="0" err="1"/>
              <a:t>xúc</a:t>
            </a:r>
            <a:r>
              <a:rPr lang="en-US" sz="2400" dirty="0"/>
              <a:t>, </a:t>
            </a:r>
            <a:r>
              <a:rPr lang="en-US" sz="2400" dirty="0" err="1"/>
              <a:t>dù</a:t>
            </a:r>
            <a:r>
              <a:rPr lang="en-US" sz="2400" dirty="0"/>
              <a:t> </a:t>
            </a:r>
            <a:r>
              <a:rPr lang="en-US" sz="2400" dirty="0" err="1"/>
              <a:t>nó</a:t>
            </a:r>
            <a:r>
              <a:rPr lang="en-US" sz="2400" dirty="0"/>
              <a:t> </a:t>
            </a:r>
            <a:r>
              <a:rPr lang="en-US" sz="2400" dirty="0" err="1"/>
              <a:t>vẫn</a:t>
            </a:r>
            <a:r>
              <a:rPr lang="en-US" sz="2400" dirty="0"/>
              <a:t> </a:t>
            </a:r>
            <a:r>
              <a:rPr lang="en-US" sz="2400" dirty="0" err="1"/>
              <a:t>chạm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err="1"/>
              <a:t>Pháp</a:t>
            </a:r>
            <a:r>
              <a:rPr lang="en-US" sz="2400" b="1" dirty="0"/>
              <a:t> </a:t>
            </a:r>
            <a:r>
              <a:rPr lang="en-US" sz="2400" b="1" dirty="0" err="1"/>
              <a:t>tuyến</a:t>
            </a:r>
            <a:r>
              <a:rPr lang="en-US" sz="2400" b="1" dirty="0"/>
              <a:t>:</a:t>
            </a:r>
            <a:r>
              <a:rPr lang="en-US" sz="2400" dirty="0"/>
              <a:t> </a:t>
            </a:r>
            <a:r>
              <a:rPr lang="en-US" sz="2400" dirty="0" err="1"/>
              <a:t>vuông</a:t>
            </a:r>
            <a:r>
              <a:rPr lang="en-US" sz="2400" dirty="0"/>
              <a:t> </a:t>
            </a:r>
            <a:r>
              <a:rPr lang="en-US" sz="2400" dirty="0" err="1"/>
              <a:t>góc</a:t>
            </a:r>
            <a:r>
              <a:rPr lang="en-US" sz="2400" dirty="0"/>
              <a:t> </a:t>
            </a:r>
            <a:r>
              <a:rPr lang="en-US" sz="2400" dirty="0" err="1"/>
              <a:t>tiếp</a:t>
            </a:r>
            <a:r>
              <a:rPr lang="en-US" sz="2400" dirty="0"/>
              <a:t> </a:t>
            </a:r>
            <a:r>
              <a:rPr lang="en-US" sz="2400" dirty="0" err="1"/>
              <a:t>tuyến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090923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04012" y="129842"/>
            <a:ext cx="7220246" cy="713438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36370" y="202504"/>
            <a:ext cx="7220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Đường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cong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trong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không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gian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2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chiều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B2A221C9-FCD3-B5F1-8AE0-D8FA2D54DFD2}"/>
                  </a:ext>
                </a:extLst>
              </p:cNvPr>
              <p:cNvSpPr txBox="1"/>
              <p:nvPr/>
            </p:nvSpPr>
            <p:spPr>
              <a:xfrm>
                <a:off x="955346" y="1023679"/>
                <a:ext cx="9712654" cy="4101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Tiếp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tuyến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và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pháp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tuyến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của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đường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tại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Cách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suy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luận</a:t>
                </a:r>
                <a:r>
                  <a:rPr lang="en-US" sz="2400" dirty="0"/>
                  <a:t>: </a:t>
                </a:r>
                <a:r>
                  <a:rPr lang="en-US" sz="2400" dirty="0" err="1"/>
                  <a:t>Từ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định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nghĩa</a:t>
                </a:r>
                <a:r>
                  <a:rPr lang="en-US" sz="2400" dirty="0"/>
                  <a:t> vi </a:t>
                </a:r>
                <a:r>
                  <a:rPr lang="en-US" sz="2400" dirty="0" err="1"/>
                  <a:t>phân</a:t>
                </a:r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⇒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Từ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thay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i="1" dirty="0"/>
                  <a:t> </a:t>
                </a:r>
                <a:r>
                  <a:rPr lang="en-US" sz="2400" b="0" dirty="0"/>
                  <a:t>     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tabLst>
                    <a:tab pos="1604963" algn="l"/>
                  </a:tabLst>
                </a:pPr>
                <a:r>
                  <a:rPr lang="en-US" sz="2400" b="0" dirty="0"/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  <a:tabLst>
                    <a:tab pos="1604963" algn="l"/>
                  </a:tabLst>
                </a:pPr>
                <a:r>
                  <a:rPr lang="en-US" sz="2400" dirty="0"/>
                  <a:t>Ta </a:t>
                </a:r>
                <a:r>
                  <a:rPr lang="en-US" sz="2400" dirty="0" err="1"/>
                  <a:t>được</a:t>
                </a:r>
                <a:r>
                  <a:rPr lang="en-US" sz="2400" dirty="0"/>
                  <a:t> </a:t>
                </a:r>
                <a:r>
                  <a:rPr lang="en-US" sz="2400" b="1" dirty="0" err="1"/>
                  <a:t>phương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trình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tiếp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tuyến</a:t>
                </a:r>
                <a:r>
                  <a:rPr lang="en-US" sz="2400" b="1" dirty="0"/>
                  <a:t> </a:t>
                </a:r>
                <a:r>
                  <a:rPr lang="en-US" sz="2400" dirty="0" err="1"/>
                  <a:t>cần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tìm</a:t>
                </a:r>
                <a:r>
                  <a:rPr lang="en-US" sz="2400" dirty="0"/>
                  <a:t>:</a:t>
                </a:r>
              </a:p>
              <a:p>
                <a:pPr>
                  <a:lnSpc>
                    <a:spcPct val="150000"/>
                  </a:lnSpc>
                  <a:tabLst>
                    <a:tab pos="1604963" algn="l"/>
                  </a:tabLs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B2A221C9-FCD3-B5F1-8AE0-D8FA2D54D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1023679"/>
                <a:ext cx="9712654" cy="4101700"/>
              </a:xfrm>
              <a:prstGeom prst="rect">
                <a:avLst/>
              </a:prstGeom>
              <a:blipFill>
                <a:blip r:embed="rId3"/>
                <a:stretch>
                  <a:fillRect l="-10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57499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04012" y="129842"/>
            <a:ext cx="7220246" cy="713438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36370" y="202504"/>
            <a:ext cx="7220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Đường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cong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trong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không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gian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2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chiều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B2A221C9-FCD3-B5F1-8AE0-D8FA2D54DFD2}"/>
                  </a:ext>
                </a:extLst>
              </p:cNvPr>
              <p:cNvSpPr txBox="1"/>
              <p:nvPr/>
            </p:nvSpPr>
            <p:spPr>
              <a:xfrm>
                <a:off x="955346" y="922079"/>
                <a:ext cx="9712654" cy="3935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Tiếp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tuyến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và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pháp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tuyến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của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đường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tại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Cách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trình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bày</a:t>
                </a:r>
                <a:r>
                  <a:rPr lang="en-US" sz="2400" dirty="0"/>
                  <a:t>: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2400" dirty="0" err="1"/>
                  <a:t>Xét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hàm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số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;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/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2400" dirty="0" err="1"/>
                  <a:t>Từ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đây</a:t>
                </a:r>
                <a:r>
                  <a:rPr lang="en-US" sz="2400" dirty="0"/>
                  <a:t> ta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b="1" dirty="0"/>
                  <a:t>vector </a:t>
                </a:r>
                <a:r>
                  <a:rPr lang="en-US" sz="2400" b="1" dirty="0" err="1"/>
                  <a:t>pháp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tuyến</a:t>
                </a:r>
                <a:r>
                  <a:rPr lang="en-US" sz="2400" b="1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tiếp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tuyến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cần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tìm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(</a:t>
                </a:r>
                <a:r>
                  <a:rPr lang="en-US" sz="2400" dirty="0" err="1"/>
                  <a:t>cái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này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rút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gọn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tiếp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đẹp</a:t>
                </a:r>
                <a:r>
                  <a:rPr lang="en-US" sz="2400" dirty="0"/>
                  <a:t>)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2400" dirty="0" err="1"/>
                  <a:t>Vậy</a:t>
                </a:r>
                <a:r>
                  <a:rPr lang="en-US" sz="2400" dirty="0"/>
                  <a:t> pt </a:t>
                </a:r>
                <a:r>
                  <a:rPr lang="en-US" sz="2400" dirty="0" err="1"/>
                  <a:t>tiếp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tuyến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cần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tìm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Pt </a:t>
                </a:r>
                <a:r>
                  <a:rPr lang="en-US" sz="2400" dirty="0" err="1"/>
                  <a:t>pháp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tuyến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cần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tìm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B2A221C9-FCD3-B5F1-8AE0-D8FA2D54D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922079"/>
                <a:ext cx="9712654" cy="3935629"/>
              </a:xfrm>
              <a:prstGeom prst="rect">
                <a:avLst/>
              </a:prstGeom>
              <a:blipFill>
                <a:blip r:embed="rId3"/>
                <a:stretch>
                  <a:fillRect l="-1004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0775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04012" y="129842"/>
            <a:ext cx="7220246" cy="713438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36370" y="202504"/>
            <a:ext cx="7220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Đường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cong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trong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không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gian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2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chiều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B2A221C9-FCD3-B5F1-8AE0-D8FA2D54DFD2}"/>
                  </a:ext>
                </a:extLst>
              </p:cNvPr>
              <p:cNvSpPr txBox="1"/>
              <p:nvPr/>
            </p:nvSpPr>
            <p:spPr>
              <a:xfrm>
                <a:off x="955346" y="627439"/>
                <a:ext cx="9712654" cy="2982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Tiếp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tuyến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và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pháp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tuyến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của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đường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tại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Cách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suy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luận</a:t>
                </a:r>
                <a:r>
                  <a:rPr lang="en-US" sz="2400" dirty="0"/>
                  <a:t>: </a:t>
                </a:r>
                <a:r>
                  <a:rPr lang="en-US" sz="2400" dirty="0" err="1"/>
                  <a:t>Từ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định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nghĩa</a:t>
                </a:r>
                <a:r>
                  <a:rPr lang="en-US" sz="2400" dirty="0"/>
                  <a:t> vi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+ </a:t>
                </a:r>
                <a:r>
                  <a:rPr lang="en-US" sz="2400" dirty="0" err="1"/>
                  <a:t>Hình</a:t>
                </a:r>
                <a:r>
                  <a:rPr lang="en-US" sz="2400" dirty="0"/>
                  <a:t> dung </a:t>
                </a:r>
                <a:r>
                  <a:rPr lang="en-US" sz="2400" dirty="0" err="1"/>
                  <a:t>hình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học</a:t>
                </a:r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trên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tại</a:t>
                </a:r>
                <a:r>
                  <a:rPr lang="en-US" sz="2400" dirty="0"/>
                  <a:t> M </a:t>
                </a:r>
                <a:r>
                  <a:rPr lang="en-US" sz="2400" dirty="0" err="1"/>
                  <a:t>sẽ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b="1" dirty="0" err="1"/>
                  <a:t>hướng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; 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Đó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b="1" dirty="0"/>
                  <a:t>vector </a:t>
                </a:r>
                <a:r>
                  <a:rPr lang="en-US" sz="2400" b="1" dirty="0" err="1"/>
                  <a:t>chỉ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phương</a:t>
                </a:r>
                <a:r>
                  <a:rPr lang="en-US" sz="2400" b="1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tiếp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tuyến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cần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tìm</a:t>
                </a:r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B2A221C9-FCD3-B5F1-8AE0-D8FA2D54D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627439"/>
                <a:ext cx="9712654" cy="2982868"/>
              </a:xfrm>
              <a:prstGeom prst="rect">
                <a:avLst/>
              </a:prstGeom>
              <a:blipFill>
                <a:blip r:embed="rId3"/>
                <a:stretch>
                  <a:fillRect l="-1004" b="-4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1228CD60-8EC1-D507-166D-FCEBF36E7D32}"/>
              </a:ext>
            </a:extLst>
          </p:cNvPr>
          <p:cNvSpPr txBox="1"/>
          <p:nvPr/>
        </p:nvSpPr>
        <p:spPr>
          <a:xfrm>
            <a:off x="1960881" y="6486219"/>
            <a:ext cx="7853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u="sng" dirty="0" err="1"/>
              <a:t>Nguồn</a:t>
            </a:r>
            <a:r>
              <a:rPr lang="en-US" sz="1600" u="sng" dirty="0"/>
              <a:t>: </a:t>
            </a:r>
            <a:r>
              <a:rPr lang="en-US" sz="1600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http://mathonline.wikidot.com/unit-tangent-vectors-to-a-space-curve</a:t>
            </a:r>
            <a:endParaRPr lang="en-US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A1FE348-8399-F245-533D-710CBDBC5F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27"/>
          <a:stretch/>
        </p:blipFill>
        <p:spPr bwMode="auto">
          <a:xfrm>
            <a:off x="4292435" y="3635981"/>
            <a:ext cx="3038475" cy="242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8434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04012" y="129842"/>
            <a:ext cx="7220246" cy="713438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36370" y="202504"/>
            <a:ext cx="7220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Đường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cong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trong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không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gian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2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chiều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B2A221C9-FCD3-B5F1-8AE0-D8FA2D54DFD2}"/>
                  </a:ext>
                </a:extLst>
              </p:cNvPr>
              <p:cNvSpPr txBox="1"/>
              <p:nvPr/>
            </p:nvSpPr>
            <p:spPr>
              <a:xfrm>
                <a:off x="955346" y="485199"/>
                <a:ext cx="9712654" cy="5252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Tiếp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tuyến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và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pháp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tuyến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của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đường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 err="1">
                    <a:solidFill>
                      <a:srgbClr val="FF0000"/>
                    </a:solidFill>
                  </a:rPr>
                  <a:t>tại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Cách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trình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bày</a:t>
                </a:r>
                <a:r>
                  <a:rPr lang="en-US" sz="2400" dirty="0"/>
                  <a:t>: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2400" dirty="0" err="1"/>
                  <a:t>Xác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định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tương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ứng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tại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vị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trí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2400" dirty="0" err="1"/>
                  <a:t>Xét</a:t>
                </a:r>
                <a:r>
                  <a:rPr lang="en-US" sz="2400" dirty="0"/>
                  <a:t> 2 </a:t>
                </a:r>
                <a:r>
                  <a:rPr lang="en-US" sz="2400" dirty="0" err="1"/>
                  <a:t>hàm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số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;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400" dirty="0"/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2400" dirty="0" err="1"/>
                  <a:t>Từ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đây</a:t>
                </a:r>
                <a:r>
                  <a:rPr lang="en-US" sz="2400" dirty="0"/>
                  <a:t> ta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1 </a:t>
                </a:r>
                <a:r>
                  <a:rPr lang="en-US" sz="2400" b="1" dirty="0"/>
                  <a:t>vector </a:t>
                </a:r>
                <a:r>
                  <a:rPr lang="en-US" sz="2400" b="1" dirty="0" err="1"/>
                  <a:t>chỉ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phương</a:t>
                </a:r>
                <a:r>
                  <a:rPr lang="en-US" sz="2400" b="1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tiếp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tuyến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cần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tìm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(</a:t>
                </a:r>
                <a:r>
                  <a:rPr lang="en-US" sz="2400" dirty="0" err="1"/>
                  <a:t>cái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này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rút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gọn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tiếp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đẹp</a:t>
                </a:r>
                <a:r>
                  <a:rPr lang="en-US" sz="2400" dirty="0"/>
                  <a:t>)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2400" dirty="0" err="1"/>
                  <a:t>Vậy</a:t>
                </a:r>
                <a:r>
                  <a:rPr lang="en-US" sz="2400" dirty="0"/>
                  <a:t> pt </a:t>
                </a:r>
                <a:r>
                  <a:rPr lang="en-US" sz="2400" dirty="0" err="1"/>
                  <a:t>tiếp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tuyến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cần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tìm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Pt </a:t>
                </a:r>
                <a:r>
                  <a:rPr lang="en-US" sz="2400" dirty="0" err="1"/>
                  <a:t>pháp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tuyến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cần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tìm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B2A221C9-FCD3-B5F1-8AE0-D8FA2D54D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485199"/>
                <a:ext cx="9712654" cy="5252976"/>
              </a:xfrm>
              <a:prstGeom prst="rect">
                <a:avLst/>
              </a:prstGeom>
              <a:blipFill>
                <a:blip r:embed="rId3"/>
                <a:stretch>
                  <a:fillRect l="-10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55987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04012" y="129842"/>
            <a:ext cx="7220246" cy="713438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36370" y="202504"/>
            <a:ext cx="7220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Đường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cong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trong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không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gian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2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chiều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B2A221C9-FCD3-B5F1-8AE0-D8FA2D54DFD2}"/>
                  </a:ext>
                </a:extLst>
              </p:cNvPr>
              <p:cNvSpPr txBox="1"/>
              <p:nvPr/>
            </p:nvSpPr>
            <p:spPr>
              <a:xfrm>
                <a:off x="1004012" y="824019"/>
                <a:ext cx="9712654" cy="354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Tiếp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tuyến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và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pháp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tuyến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của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đường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tại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b="1" dirty="0" err="1"/>
                  <a:t>Hướng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đi</a:t>
                </a:r>
                <a:r>
                  <a:rPr lang="en-US" sz="2400" b="1" dirty="0"/>
                  <a:t>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Quy </a:t>
                </a:r>
                <a:r>
                  <a:rPr lang="en-US" sz="2400" dirty="0" err="1"/>
                  <a:t>bài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toán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đã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thành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bài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toán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dạng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dạng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tham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số</a:t>
                </a:r>
                <a:r>
                  <a:rPr lang="en-US" sz="2400" dirty="0"/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&amp;=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&amp;=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B2A221C9-FCD3-B5F1-8AE0-D8FA2D54D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12" y="824019"/>
                <a:ext cx="9712654" cy="3544047"/>
              </a:xfrm>
              <a:prstGeom prst="rect">
                <a:avLst/>
              </a:prstGeom>
              <a:blipFill>
                <a:blip r:embed="rId4"/>
                <a:stretch>
                  <a:fillRect l="-10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14033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04012" y="129842"/>
            <a:ext cx="7220246" cy="713438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36370" y="202504"/>
            <a:ext cx="7220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Đường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cong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trong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không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gian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2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chiều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B2A221C9-FCD3-B5F1-8AE0-D8FA2D54DFD2}"/>
                  </a:ext>
                </a:extLst>
              </p:cNvPr>
              <p:cNvSpPr txBox="1"/>
              <p:nvPr/>
            </p:nvSpPr>
            <p:spPr>
              <a:xfrm>
                <a:off x="1004012" y="824019"/>
                <a:ext cx="9712654" cy="1821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/>
                  <a:t>Bài </a:t>
                </a:r>
                <a:r>
                  <a:rPr lang="en-US" sz="2400" b="1" dirty="0" err="1"/>
                  <a:t>tập</a:t>
                </a:r>
                <a:r>
                  <a:rPr lang="en-US" sz="2400" b="1" dirty="0"/>
                  <a:t>: </a:t>
                </a:r>
                <a:r>
                  <a:rPr lang="en-US" sz="2400" dirty="0" err="1"/>
                  <a:t>Tìm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phương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trình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pháp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tuyến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tiếp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tuyến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các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thẳng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sau</a:t>
                </a:r>
                <a:r>
                  <a:rPr lang="en-US" sz="2400" dirty="0"/>
                  <a:t>:</a:t>
                </a:r>
              </a:p>
              <a:p>
                <a:pPr marL="457200" indent="-457200">
                  <a:lnSpc>
                    <a:spcPct val="120000"/>
                  </a:lnSpc>
                  <a:buFont typeface="+mj-lt"/>
                  <a:buAutoNum type="alphaLcParenR"/>
                </a:pPr>
                <a:r>
                  <a:rPr lang="en-US" sz="2400" dirty="0"/>
                  <a:t> </a:t>
                </a:r>
                <a:r>
                  <a:rPr lang="en-US" sz="2400" b="1" dirty="0"/>
                  <a:t>(GK 20192 NN1)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=9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tại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điểm</a:t>
                </a:r>
                <a:r>
                  <a:rPr lang="en-US" sz="2400" dirty="0"/>
                  <a:t> (2;4)</a:t>
                </a:r>
              </a:p>
              <a:p>
                <a:pPr marL="457200" indent="-457200">
                  <a:lnSpc>
                    <a:spcPct val="120000"/>
                  </a:lnSpc>
                  <a:buFont typeface="+mj-lt"/>
                  <a:buAutoNum type="alphaLcParenR"/>
                </a:pPr>
                <a:r>
                  <a:rPr lang="en-US" sz="2400" dirty="0"/>
                  <a:t> </a:t>
                </a:r>
                <a:r>
                  <a:rPr lang="en-US" sz="2400" b="1" dirty="0"/>
                  <a:t>(GK 20182 NN1)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tại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điểm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ứng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B2A221C9-FCD3-B5F1-8AE0-D8FA2D54D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12" y="824019"/>
                <a:ext cx="9712654" cy="1821140"/>
              </a:xfrm>
              <a:prstGeom prst="rect">
                <a:avLst/>
              </a:prstGeom>
              <a:blipFill>
                <a:blip r:embed="rId4"/>
                <a:stretch>
                  <a:fillRect l="-1255" t="-1338" b="-8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11204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04012" y="129842"/>
            <a:ext cx="7220246" cy="713438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036370" y="202504"/>
            <a:ext cx="7220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Đường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cong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trong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không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gian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2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chiều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B2A221C9-FCD3-B5F1-8AE0-D8FA2D54DFD2}"/>
                  </a:ext>
                </a:extLst>
              </p:cNvPr>
              <p:cNvSpPr txBox="1"/>
              <p:nvPr/>
            </p:nvSpPr>
            <p:spPr>
              <a:xfrm>
                <a:off x="1004012" y="824019"/>
                <a:ext cx="9712654" cy="2257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/>
                  <a:t>Bài </a:t>
                </a:r>
                <a:r>
                  <a:rPr lang="en-US" sz="2400" b="1" dirty="0" err="1"/>
                  <a:t>tập</a:t>
                </a:r>
                <a:r>
                  <a:rPr lang="en-US" sz="2400" b="1" dirty="0"/>
                  <a:t>: </a:t>
                </a:r>
                <a:r>
                  <a:rPr lang="en-US" sz="2400" dirty="0" err="1"/>
                  <a:t>Đáp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số</a:t>
                </a:r>
                <a:r>
                  <a:rPr lang="en-US" sz="2400" dirty="0"/>
                  <a:t>:</a:t>
                </a:r>
              </a:p>
              <a:p>
                <a:pPr marL="457200" indent="-457200">
                  <a:lnSpc>
                    <a:spcPct val="120000"/>
                  </a:lnSpc>
                  <a:buFont typeface="+mj-lt"/>
                  <a:buAutoNum type="alphaLcParenR"/>
                  <a:tabLst>
                    <a:tab pos="517525" algn="l"/>
                  </a:tabLst>
                </a:pPr>
                <a:r>
                  <a:rPr lang="en-US" sz="2400" b="0" dirty="0"/>
                  <a:t> </a:t>
                </a:r>
                <a:r>
                  <a:rPr lang="en-US" sz="2400" b="0" dirty="0" err="1"/>
                  <a:t>Phương</a:t>
                </a:r>
                <a:r>
                  <a:rPr lang="en-US" sz="2400" b="0" dirty="0"/>
                  <a:t> </a:t>
                </a:r>
                <a:r>
                  <a:rPr lang="en-US" sz="2400" b="0" dirty="0" err="1"/>
                  <a:t>trình</a:t>
                </a:r>
                <a:r>
                  <a:rPr lang="en-US" sz="2400" b="0" dirty="0"/>
                  <a:t> </a:t>
                </a:r>
                <a:r>
                  <a:rPr lang="en-US" sz="2400" b="0" dirty="0" err="1"/>
                  <a:t>tiếp</a:t>
                </a:r>
                <a:r>
                  <a:rPr lang="en-US" sz="2400" b="0" dirty="0"/>
                  <a:t> </a:t>
                </a:r>
                <a:r>
                  <a:rPr lang="en-US" sz="2400" b="0" dirty="0" err="1"/>
                  <a:t>tuyến</a:t>
                </a:r>
                <a:r>
                  <a:rPr lang="en-US" sz="2400" b="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b="0" dirty="0"/>
              </a:p>
              <a:p>
                <a:pPr>
                  <a:lnSpc>
                    <a:spcPct val="120000"/>
                  </a:lnSpc>
                  <a:tabLst>
                    <a:tab pos="517525" algn="l"/>
                  </a:tabLst>
                </a:pPr>
                <a:r>
                  <a:rPr lang="en-US" sz="2400" dirty="0"/>
                  <a:t>	</a:t>
                </a:r>
                <a:r>
                  <a:rPr lang="en-US" sz="2400" dirty="0" err="1"/>
                  <a:t>Phương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trình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pháp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tuyến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26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dirty="0"/>
              </a:p>
              <a:p>
                <a:pPr marL="457200" indent="-457200">
                  <a:lnSpc>
                    <a:spcPct val="120000"/>
                  </a:lnSpc>
                  <a:buFont typeface="+mj-lt"/>
                  <a:buAutoNum type="alphaLcParenR" startAt="2"/>
                  <a:tabLst>
                    <a:tab pos="517525" algn="l"/>
                  </a:tabLst>
                </a:pPr>
                <a:r>
                  <a:rPr lang="en-US" sz="2400" dirty="0"/>
                  <a:t> </a:t>
                </a:r>
                <a:r>
                  <a:rPr lang="en-US" sz="2400" dirty="0" err="1"/>
                  <a:t>Phương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trình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tiếp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tuyến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>
                  <a:lnSpc>
                    <a:spcPct val="120000"/>
                  </a:lnSpc>
                  <a:tabLst>
                    <a:tab pos="517525" algn="l"/>
                  </a:tabLst>
                </a:pPr>
                <a:r>
                  <a:rPr lang="en-US" sz="2400" dirty="0"/>
                  <a:t>	</a:t>
                </a:r>
                <a:r>
                  <a:rPr lang="en-US" sz="2400" dirty="0" err="1"/>
                  <a:t>Phương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trình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pháp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tuyến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B2A221C9-FCD3-B5F1-8AE0-D8FA2D54D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12" y="824019"/>
                <a:ext cx="9712654" cy="2257541"/>
              </a:xfrm>
              <a:prstGeom prst="rect">
                <a:avLst/>
              </a:prstGeom>
              <a:blipFill>
                <a:blip r:embed="rId4"/>
                <a:stretch>
                  <a:fillRect l="-1255" t="-1078" b="-5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01814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5AD8E057-26C8-2C36-184D-88B91F164BCB}"/>
              </a:ext>
            </a:extLst>
          </p:cNvPr>
          <p:cNvSpPr txBox="1"/>
          <p:nvPr/>
        </p:nvSpPr>
        <p:spPr>
          <a:xfrm>
            <a:off x="1003820" y="934284"/>
            <a:ext cx="9590734" cy="334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/>
              <a:t>Nhắc</a:t>
            </a:r>
            <a:r>
              <a:rPr lang="en-US" sz="2400" b="1" dirty="0"/>
              <a:t> </a:t>
            </a:r>
            <a:r>
              <a:rPr lang="en-US" sz="2400" b="1" dirty="0" err="1"/>
              <a:t>lại</a:t>
            </a:r>
            <a:r>
              <a:rPr lang="en-US" sz="2400" b="1" dirty="0"/>
              <a:t>: </a:t>
            </a:r>
            <a:r>
              <a:rPr lang="en-US" sz="2400" dirty="0"/>
              <a:t>Trong 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gian</a:t>
            </a:r>
            <a:r>
              <a:rPr lang="en-US" sz="2400" dirty="0"/>
              <a:t> 3 </a:t>
            </a:r>
            <a:r>
              <a:rPr lang="en-US" sz="2400" dirty="0" err="1"/>
              <a:t>chiều</a:t>
            </a:r>
            <a:r>
              <a:rPr lang="en-US" sz="2400" dirty="0"/>
              <a:t>, </a:t>
            </a:r>
            <a:r>
              <a:rPr lang="en-US" sz="2400" dirty="0" err="1"/>
              <a:t>nếu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2 </a:t>
            </a:r>
            <a:r>
              <a:rPr lang="en-US" sz="2400" dirty="0" err="1"/>
              <a:t>đường</a:t>
            </a:r>
            <a:r>
              <a:rPr lang="en-US" sz="2400" dirty="0"/>
              <a:t> </a:t>
            </a:r>
            <a:r>
              <a:rPr lang="en-US" sz="2400" dirty="0" err="1"/>
              <a:t>thẳng</a:t>
            </a:r>
            <a:r>
              <a:rPr lang="en-US" sz="2400" dirty="0"/>
              <a:t> </a:t>
            </a:r>
            <a:r>
              <a:rPr lang="en-US" sz="2400" dirty="0" err="1"/>
              <a:t>vuông</a:t>
            </a:r>
            <a:r>
              <a:rPr lang="en-US" sz="2400" dirty="0"/>
              <a:t> </a:t>
            </a:r>
            <a:r>
              <a:rPr lang="en-US" sz="2400" dirty="0" err="1"/>
              <a:t>góc</a:t>
            </a:r>
            <a:r>
              <a:rPr lang="en-US" sz="2400" dirty="0"/>
              <a:t> </a:t>
            </a:r>
            <a:r>
              <a:rPr lang="en-US" sz="2400" dirty="0" err="1"/>
              <a:t>thì</a:t>
            </a:r>
            <a:r>
              <a:rPr lang="en-US" sz="2400" dirty="0"/>
              <a:t> </a:t>
            </a:r>
            <a:r>
              <a:rPr lang="en-US" sz="2400" dirty="0" err="1"/>
              <a:t>hoàn</a:t>
            </a:r>
            <a:r>
              <a:rPr lang="en-US" sz="2400" dirty="0"/>
              <a:t> </a:t>
            </a:r>
            <a:r>
              <a:rPr lang="en-US" sz="2400" dirty="0" err="1"/>
              <a:t>toàn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tìm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mặt</a:t>
            </a:r>
            <a:r>
              <a:rPr lang="en-US" sz="2400" dirty="0"/>
              <a:t> </a:t>
            </a:r>
            <a:r>
              <a:rPr lang="en-US" sz="2400" dirty="0" err="1"/>
              <a:t>phẳng</a:t>
            </a:r>
            <a:r>
              <a:rPr lang="en-US" sz="2400" dirty="0"/>
              <a:t> </a:t>
            </a:r>
            <a:r>
              <a:rPr lang="en-US" sz="2400" b="1" dirty="0" err="1"/>
              <a:t>chứa</a:t>
            </a:r>
            <a:r>
              <a:rPr lang="en-US" sz="2400" dirty="0"/>
              <a:t> </a:t>
            </a:r>
            <a:r>
              <a:rPr lang="en-US" sz="2400" dirty="0" err="1"/>
              <a:t>đường</a:t>
            </a:r>
            <a:r>
              <a:rPr lang="en-US" sz="2400" dirty="0"/>
              <a:t> </a:t>
            </a:r>
            <a:r>
              <a:rPr lang="en-US" sz="2400" dirty="0" err="1"/>
              <a:t>thẳng</a:t>
            </a:r>
            <a:r>
              <a:rPr lang="en-US" sz="2400" dirty="0"/>
              <a:t> </a:t>
            </a:r>
            <a:r>
              <a:rPr lang="en-US" sz="2400" dirty="0" err="1"/>
              <a:t>này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b="1" dirty="0" err="1"/>
              <a:t>vuông</a:t>
            </a:r>
            <a:r>
              <a:rPr lang="en-US" sz="2400" b="1" dirty="0"/>
              <a:t> </a:t>
            </a:r>
            <a:r>
              <a:rPr lang="en-US" sz="2400" b="1" dirty="0" err="1"/>
              <a:t>góc</a:t>
            </a:r>
            <a:r>
              <a:rPr lang="en-US" sz="2400" dirty="0"/>
              <a:t> </a:t>
            </a:r>
            <a:r>
              <a:rPr lang="en-US" sz="2400" dirty="0" err="1"/>
              <a:t>đường</a:t>
            </a:r>
            <a:r>
              <a:rPr lang="en-US" sz="2400" dirty="0"/>
              <a:t> </a:t>
            </a:r>
            <a:r>
              <a:rPr lang="en-US" sz="2400" dirty="0" err="1"/>
              <a:t>thẳng</a:t>
            </a:r>
            <a:r>
              <a:rPr lang="en-US" sz="2400" dirty="0"/>
              <a:t> kia</a:t>
            </a:r>
          </a:p>
          <a:p>
            <a:pPr>
              <a:lnSpc>
                <a:spcPct val="150000"/>
              </a:lnSpc>
            </a:pPr>
            <a:r>
              <a:rPr lang="en-US" sz="2400" b="1" dirty="0" err="1">
                <a:ea typeface="Cambria Math" panose="02040503050406030204" pitchFamily="18" charset="0"/>
              </a:rPr>
              <a:t>Nên</a:t>
            </a:r>
            <a:r>
              <a:rPr lang="en-US" sz="2400" b="1" dirty="0">
                <a:ea typeface="Cambria Math" panose="02040503050406030204" pitchFamily="18" charset="0"/>
              </a:rPr>
              <a:t>: </a:t>
            </a:r>
            <a:r>
              <a:rPr lang="en-US" sz="2400" dirty="0" err="1">
                <a:ea typeface="Cambria Math" panose="02040503050406030204" pitchFamily="18" charset="0"/>
              </a:rPr>
              <a:t>Tại</a:t>
            </a:r>
            <a:r>
              <a:rPr lang="en-US" sz="2400" dirty="0">
                <a:ea typeface="Cambria Math" panose="02040503050406030204" pitchFamily="18" charset="0"/>
              </a:rPr>
              <a:t> 1 </a:t>
            </a:r>
            <a:r>
              <a:rPr lang="en-US" sz="2400" dirty="0" err="1">
                <a:ea typeface="Cambria Math" panose="02040503050406030204" pitchFamily="18" charset="0"/>
              </a:rPr>
              <a:t>điểm</a:t>
            </a:r>
            <a:r>
              <a:rPr lang="en-US" sz="2400" dirty="0">
                <a:ea typeface="Cambria Math" panose="02040503050406030204" pitchFamily="18" charset="0"/>
              </a:rPr>
              <a:t> </a:t>
            </a:r>
            <a:r>
              <a:rPr lang="en-US" sz="2400" dirty="0" err="1">
                <a:ea typeface="Cambria Math" panose="02040503050406030204" pitchFamily="18" charset="0"/>
              </a:rPr>
              <a:t>trên</a:t>
            </a:r>
            <a:r>
              <a:rPr lang="en-US" sz="2400" dirty="0">
                <a:ea typeface="Cambria Math" panose="02040503050406030204" pitchFamily="18" charset="0"/>
              </a:rPr>
              <a:t> </a:t>
            </a:r>
            <a:r>
              <a:rPr lang="en-US" sz="2400" dirty="0" err="1">
                <a:ea typeface="Cambria Math" panose="02040503050406030204" pitchFamily="18" charset="0"/>
              </a:rPr>
              <a:t>đường</a:t>
            </a:r>
            <a:r>
              <a:rPr lang="en-US" sz="2400" dirty="0">
                <a:ea typeface="Cambria Math" panose="02040503050406030204" pitchFamily="18" charset="0"/>
              </a:rPr>
              <a:t> </a:t>
            </a:r>
            <a:r>
              <a:rPr lang="en-US" sz="2400" dirty="0" err="1">
                <a:ea typeface="Cambria Math" panose="02040503050406030204" pitchFamily="18" charset="0"/>
              </a:rPr>
              <a:t>cong</a:t>
            </a:r>
            <a:r>
              <a:rPr lang="en-US" sz="2400" dirty="0">
                <a:ea typeface="Cambria Math" panose="02040503050406030204" pitchFamily="18" charset="0"/>
              </a:rPr>
              <a:t>, </a:t>
            </a:r>
            <a:r>
              <a:rPr lang="en-US" sz="2400" dirty="0" err="1">
                <a:ea typeface="Cambria Math" panose="02040503050406030204" pitchFamily="18" charset="0"/>
              </a:rPr>
              <a:t>mặt</a:t>
            </a:r>
            <a:r>
              <a:rPr lang="en-US" sz="2400" dirty="0">
                <a:ea typeface="Cambria Math" panose="02040503050406030204" pitchFamily="18" charset="0"/>
              </a:rPr>
              <a:t> </a:t>
            </a:r>
            <a:r>
              <a:rPr lang="en-US" sz="2400" dirty="0" err="1">
                <a:ea typeface="Cambria Math" panose="02040503050406030204" pitchFamily="18" charset="0"/>
              </a:rPr>
              <a:t>cong</a:t>
            </a:r>
            <a:r>
              <a:rPr lang="en-US" sz="2400" dirty="0">
                <a:ea typeface="Cambria Math" panose="02040503050406030204" pitchFamily="18" charset="0"/>
              </a:rPr>
              <a:t> </a:t>
            </a:r>
            <a:r>
              <a:rPr lang="en-US" sz="2400" dirty="0" err="1">
                <a:ea typeface="Cambria Math" panose="02040503050406030204" pitchFamily="18" charset="0"/>
              </a:rPr>
              <a:t>chỉ</a:t>
            </a:r>
            <a:r>
              <a:rPr lang="en-US" sz="2400" dirty="0">
                <a:ea typeface="Cambria Math" panose="02040503050406030204" pitchFamily="18" charset="0"/>
              </a:rPr>
              <a:t> </a:t>
            </a:r>
            <a:r>
              <a:rPr lang="en-US" sz="2400" dirty="0" err="1">
                <a:ea typeface="Cambria Math" panose="02040503050406030204" pitchFamily="18" charset="0"/>
              </a:rPr>
              <a:t>tồn</a:t>
            </a:r>
            <a:r>
              <a:rPr lang="en-US" sz="2400" dirty="0">
                <a:ea typeface="Cambria Math" panose="02040503050406030204" pitchFamily="18" charset="0"/>
              </a:rPr>
              <a:t> </a:t>
            </a:r>
            <a:r>
              <a:rPr lang="en-US" sz="2400" dirty="0" err="1">
                <a:ea typeface="Cambria Math" panose="02040503050406030204" pitchFamily="18" charset="0"/>
              </a:rPr>
              <a:t>tại</a:t>
            </a:r>
            <a:r>
              <a:rPr lang="en-US" sz="2400" dirty="0">
                <a:ea typeface="Cambria Math" panose="02040503050406030204" pitchFamily="18" charset="0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err="1">
                <a:ea typeface="Cambria Math" panose="02040503050406030204" pitchFamily="18" charset="0"/>
              </a:rPr>
              <a:t>Tiếp</a:t>
            </a:r>
            <a:r>
              <a:rPr lang="en-US" sz="2400" b="1" dirty="0">
                <a:ea typeface="Cambria Math" panose="02040503050406030204" pitchFamily="18" charset="0"/>
              </a:rPr>
              <a:t> </a:t>
            </a:r>
            <a:r>
              <a:rPr lang="en-US" sz="2400" b="1" dirty="0" err="1">
                <a:ea typeface="Cambria Math" panose="02040503050406030204" pitchFamily="18" charset="0"/>
              </a:rPr>
              <a:t>tuyến</a:t>
            </a:r>
            <a:r>
              <a:rPr lang="en-US" sz="2400" b="1" dirty="0">
                <a:ea typeface="Cambria Math" panose="02040503050406030204" pitchFamily="18" charset="0"/>
              </a:rPr>
              <a:t> – </a:t>
            </a:r>
            <a:r>
              <a:rPr lang="en-US" sz="2400" b="1" dirty="0" err="1">
                <a:ea typeface="Cambria Math" panose="02040503050406030204" pitchFamily="18" charset="0"/>
              </a:rPr>
              <a:t>Pháp</a:t>
            </a:r>
            <a:r>
              <a:rPr lang="en-US" sz="2400" b="1" dirty="0">
                <a:ea typeface="Cambria Math" panose="02040503050406030204" pitchFamily="18" charset="0"/>
              </a:rPr>
              <a:t> </a:t>
            </a:r>
            <a:r>
              <a:rPr lang="en-US" sz="2400" b="1" dirty="0" err="1">
                <a:ea typeface="Cambria Math" panose="02040503050406030204" pitchFamily="18" charset="0"/>
              </a:rPr>
              <a:t>diện</a:t>
            </a:r>
            <a:r>
              <a:rPr lang="en-US" sz="2400" b="1" dirty="0">
                <a:ea typeface="Cambria Math" panose="02040503050406030204" pitchFamily="18" charset="0"/>
              </a:rPr>
              <a:t> </a:t>
            </a:r>
            <a:r>
              <a:rPr lang="en-US" sz="2400" dirty="0" err="1">
                <a:ea typeface="Cambria Math" panose="02040503050406030204" pitchFamily="18" charset="0"/>
              </a:rPr>
              <a:t>nếu</a:t>
            </a:r>
            <a:r>
              <a:rPr lang="en-US" sz="2400" dirty="0">
                <a:ea typeface="Cambria Math" panose="02040503050406030204" pitchFamily="18" charset="0"/>
              </a:rPr>
              <a:t> </a:t>
            </a:r>
            <a:r>
              <a:rPr lang="en-US" sz="2400" dirty="0" err="1">
                <a:ea typeface="Cambria Math" panose="02040503050406030204" pitchFamily="18" charset="0"/>
              </a:rPr>
              <a:t>như</a:t>
            </a:r>
            <a:r>
              <a:rPr lang="en-US" sz="2400" dirty="0">
                <a:ea typeface="Cambria Math" panose="02040503050406030204" pitchFamily="18" charset="0"/>
              </a:rPr>
              <a:t> </a:t>
            </a:r>
            <a:r>
              <a:rPr lang="en-US" sz="2400" dirty="0" err="1">
                <a:ea typeface="Cambria Math" panose="02040503050406030204" pitchFamily="18" charset="0"/>
              </a:rPr>
              <a:t>là</a:t>
            </a:r>
            <a:r>
              <a:rPr lang="en-US" sz="2400" dirty="0">
                <a:ea typeface="Cambria Math" panose="02040503050406030204" pitchFamily="18" charset="0"/>
              </a:rPr>
              <a:t> </a:t>
            </a:r>
            <a:r>
              <a:rPr lang="en-US" sz="2400" b="1" dirty="0" err="1">
                <a:ea typeface="Cambria Math" panose="02040503050406030204" pitchFamily="18" charset="0"/>
              </a:rPr>
              <a:t>đường</a:t>
            </a:r>
            <a:r>
              <a:rPr lang="en-US" sz="2400" dirty="0">
                <a:ea typeface="Cambria Math" panose="02040503050406030204" pitchFamily="18" charset="0"/>
              </a:rPr>
              <a:t> </a:t>
            </a:r>
            <a:r>
              <a:rPr lang="en-US" sz="2400" dirty="0" err="1">
                <a:ea typeface="Cambria Math" panose="02040503050406030204" pitchFamily="18" charset="0"/>
              </a:rPr>
              <a:t>cong</a:t>
            </a:r>
            <a:endParaRPr lang="en-US" sz="2400" dirty="0">
              <a:ea typeface="Cambria Math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err="1">
                <a:ea typeface="Cambria Math" panose="02040503050406030204" pitchFamily="18" charset="0"/>
              </a:rPr>
              <a:t>Tiếp</a:t>
            </a:r>
            <a:r>
              <a:rPr lang="en-US" sz="2400" b="1" dirty="0">
                <a:ea typeface="Cambria Math" panose="02040503050406030204" pitchFamily="18" charset="0"/>
              </a:rPr>
              <a:t> </a:t>
            </a:r>
            <a:r>
              <a:rPr lang="en-US" sz="2400" b="1" dirty="0" err="1">
                <a:ea typeface="Cambria Math" panose="02040503050406030204" pitchFamily="18" charset="0"/>
              </a:rPr>
              <a:t>diện</a:t>
            </a:r>
            <a:r>
              <a:rPr lang="en-US" sz="2400" b="1" dirty="0">
                <a:ea typeface="Cambria Math" panose="02040503050406030204" pitchFamily="18" charset="0"/>
              </a:rPr>
              <a:t> – </a:t>
            </a:r>
            <a:r>
              <a:rPr lang="en-US" sz="2400" b="1" dirty="0" err="1">
                <a:ea typeface="Cambria Math" panose="02040503050406030204" pitchFamily="18" charset="0"/>
              </a:rPr>
              <a:t>Pháp</a:t>
            </a:r>
            <a:r>
              <a:rPr lang="en-US" sz="2400" b="1" dirty="0">
                <a:ea typeface="Cambria Math" panose="02040503050406030204" pitchFamily="18" charset="0"/>
              </a:rPr>
              <a:t> </a:t>
            </a:r>
            <a:r>
              <a:rPr lang="en-US" sz="2400" b="1" dirty="0" err="1">
                <a:ea typeface="Cambria Math" panose="02040503050406030204" pitchFamily="18" charset="0"/>
              </a:rPr>
              <a:t>tuyến</a:t>
            </a:r>
            <a:r>
              <a:rPr lang="en-US" sz="2400" b="1" dirty="0">
                <a:ea typeface="Cambria Math" panose="02040503050406030204" pitchFamily="18" charset="0"/>
              </a:rPr>
              <a:t> </a:t>
            </a:r>
            <a:r>
              <a:rPr lang="en-US" sz="2400" dirty="0" err="1">
                <a:ea typeface="Cambria Math" panose="02040503050406030204" pitchFamily="18" charset="0"/>
              </a:rPr>
              <a:t>nếu</a:t>
            </a:r>
            <a:r>
              <a:rPr lang="en-US" sz="2400" dirty="0">
                <a:ea typeface="Cambria Math" panose="02040503050406030204" pitchFamily="18" charset="0"/>
              </a:rPr>
              <a:t> </a:t>
            </a:r>
            <a:r>
              <a:rPr lang="en-US" sz="2400" dirty="0" err="1">
                <a:ea typeface="Cambria Math" panose="02040503050406030204" pitchFamily="18" charset="0"/>
              </a:rPr>
              <a:t>như</a:t>
            </a:r>
            <a:r>
              <a:rPr lang="en-US" sz="2400" dirty="0">
                <a:ea typeface="Cambria Math" panose="02040503050406030204" pitchFamily="18" charset="0"/>
              </a:rPr>
              <a:t> </a:t>
            </a:r>
            <a:r>
              <a:rPr lang="en-US" sz="2400" dirty="0" err="1">
                <a:ea typeface="Cambria Math" panose="02040503050406030204" pitchFamily="18" charset="0"/>
              </a:rPr>
              <a:t>là</a:t>
            </a:r>
            <a:r>
              <a:rPr lang="en-US" sz="2400" dirty="0">
                <a:ea typeface="Cambria Math" panose="02040503050406030204" pitchFamily="18" charset="0"/>
              </a:rPr>
              <a:t> </a:t>
            </a:r>
            <a:r>
              <a:rPr lang="en-US" sz="2400" b="1" dirty="0" err="1">
                <a:ea typeface="Cambria Math" panose="02040503050406030204" pitchFamily="18" charset="0"/>
              </a:rPr>
              <a:t>mặt</a:t>
            </a:r>
            <a:r>
              <a:rPr lang="en-US" sz="2400" dirty="0">
                <a:ea typeface="Cambria Math" panose="02040503050406030204" pitchFamily="18" charset="0"/>
              </a:rPr>
              <a:t> </a:t>
            </a:r>
            <a:r>
              <a:rPr lang="en-US" sz="2400" dirty="0" err="1">
                <a:ea typeface="Cambria Math" panose="02040503050406030204" pitchFamily="18" charset="0"/>
              </a:rPr>
              <a:t>cong</a:t>
            </a:r>
            <a:endParaRPr lang="en-US" sz="2400" dirty="0">
              <a:ea typeface="Cambria Math" panose="02040503050406030204" pitchFamily="18" charset="0"/>
            </a:endParaRPr>
          </a:p>
        </p:txBody>
      </p:sp>
      <p:sp>
        <p:nvSpPr>
          <p:cNvPr id="11" name="Đồ họa 4">
            <a:extLst>
              <a:ext uri="{FF2B5EF4-FFF2-40B4-BE49-F238E27FC236}">
                <a16:creationId xmlns:a16="http://schemas.microsoft.com/office/drawing/2014/main" id="{2D04CEAA-D1F9-F6A6-6D9B-826413A47FEF}"/>
              </a:ext>
            </a:extLst>
          </p:cNvPr>
          <p:cNvSpPr/>
          <p:nvPr/>
        </p:nvSpPr>
        <p:spPr>
          <a:xfrm>
            <a:off x="1004012" y="129842"/>
            <a:ext cx="6745757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2" name="Đồ họa 4">
            <a:extLst>
              <a:ext uri="{FF2B5EF4-FFF2-40B4-BE49-F238E27FC236}">
                <a16:creationId xmlns:a16="http://schemas.microsoft.com/office/drawing/2014/main" id="{6669B440-CA14-473C-87DC-B8615921EF8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13" name="Đồ họa 4">
            <a:extLst>
              <a:ext uri="{FF2B5EF4-FFF2-40B4-BE49-F238E27FC236}">
                <a16:creationId xmlns:a16="http://schemas.microsoft.com/office/drawing/2014/main" id="{52066719-5ABE-B91A-17B2-DC7BE3D02FB6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4" name="Đồ họa 4">
            <a:extLst>
              <a:ext uri="{FF2B5EF4-FFF2-40B4-BE49-F238E27FC236}">
                <a16:creationId xmlns:a16="http://schemas.microsoft.com/office/drawing/2014/main" id="{07CA8037-1673-AE16-EDC7-7CFA4DE012F7}"/>
              </a:ext>
            </a:extLst>
          </p:cNvPr>
          <p:cNvSpPr txBox="1"/>
          <p:nvPr/>
        </p:nvSpPr>
        <p:spPr>
          <a:xfrm>
            <a:off x="1036370" y="202504"/>
            <a:ext cx="67457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Đường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cong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,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mặt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cong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trong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KG3C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698669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BE53865D-F166-15AB-EC1E-C34202A9A442}"/>
              </a:ext>
            </a:extLst>
          </p:cNvPr>
          <p:cNvSpPr txBox="1"/>
          <p:nvPr/>
        </p:nvSpPr>
        <p:spPr>
          <a:xfrm>
            <a:off x="3495040" y="180993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Các</a:t>
            </a:r>
            <a:r>
              <a:rPr lang="en-US" sz="3600" b="1" dirty="0"/>
              <a:t> </a:t>
            </a:r>
            <a:r>
              <a:rPr lang="en-US" sz="3600" b="1" dirty="0" err="1"/>
              <a:t>nguồn</a:t>
            </a:r>
            <a:r>
              <a:rPr lang="en-US" sz="3600" b="1" dirty="0"/>
              <a:t> </a:t>
            </a:r>
            <a:r>
              <a:rPr lang="en-US" sz="3600" b="1" dirty="0" err="1"/>
              <a:t>tham</a:t>
            </a:r>
            <a:r>
              <a:rPr lang="en-US" sz="3600" b="1" dirty="0"/>
              <a:t> </a:t>
            </a:r>
            <a:r>
              <a:rPr lang="en-US" sz="3600" b="1" dirty="0" err="1"/>
              <a:t>khảo</a:t>
            </a:r>
            <a:endParaRPr lang="en-US" sz="3200" b="1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8FB6F65-E136-CDB1-F4B4-147D1FE722EB}"/>
              </a:ext>
            </a:extLst>
          </p:cNvPr>
          <p:cNvSpPr txBox="1"/>
          <p:nvPr/>
        </p:nvSpPr>
        <p:spPr>
          <a:xfrm>
            <a:off x="1249680" y="750045"/>
            <a:ext cx="9692640" cy="574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err="1"/>
              <a:t>Bài</a:t>
            </a:r>
            <a:r>
              <a:rPr lang="en-US" sz="2400" b="1" dirty="0"/>
              <a:t> </a:t>
            </a:r>
            <a:r>
              <a:rPr lang="en-US" sz="2400" b="1" dirty="0" err="1"/>
              <a:t>giảng</a:t>
            </a:r>
            <a:r>
              <a:rPr lang="en-US" sz="2400" b="1" dirty="0"/>
              <a:t> </a:t>
            </a:r>
            <a:r>
              <a:rPr lang="en-US" sz="2400" b="1" dirty="0" err="1"/>
              <a:t>Giải</a:t>
            </a:r>
            <a:r>
              <a:rPr lang="en-US" sz="2400" b="1" dirty="0"/>
              <a:t> </a:t>
            </a:r>
            <a:r>
              <a:rPr lang="en-US" sz="2400" b="1" dirty="0" err="1"/>
              <a:t>tích</a:t>
            </a:r>
            <a:r>
              <a:rPr lang="en-US" sz="2400" b="1" dirty="0"/>
              <a:t> 2 - TS. Bùi Xuân </a:t>
            </a:r>
            <a:r>
              <a:rPr lang="en-US" sz="2400" b="1" dirty="0" err="1"/>
              <a:t>Diệu</a:t>
            </a:r>
            <a:r>
              <a:rPr lang="en-US" sz="2400" b="1" dirty="0"/>
              <a:t> (</a:t>
            </a:r>
            <a:r>
              <a:rPr lang="en-US" sz="2400" b="1" dirty="0" err="1"/>
              <a:t>ver</a:t>
            </a:r>
            <a:r>
              <a:rPr lang="en-US" sz="2400" b="1" dirty="0"/>
              <a:t> 2017+)</a:t>
            </a:r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6D7F6FBB-512E-FB8B-9030-5AE3B5E145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" r="-342" b="853"/>
          <a:stretch/>
        </p:blipFill>
        <p:spPr>
          <a:xfrm>
            <a:off x="3610214" y="1446922"/>
            <a:ext cx="4971572" cy="3964155"/>
          </a:xfrm>
          <a:custGeom>
            <a:avLst/>
            <a:gdLst>
              <a:gd name="connsiteX0" fmla="*/ 644459 w 5940104"/>
              <a:gd name="connsiteY0" fmla="*/ 0 h 4009567"/>
              <a:gd name="connsiteX1" fmla="*/ 5271829 w 5940104"/>
              <a:gd name="connsiteY1" fmla="*/ 0 h 4009567"/>
              <a:gd name="connsiteX2" fmla="*/ 5940104 w 5940104"/>
              <a:gd name="connsiteY2" fmla="*/ 668275 h 4009567"/>
              <a:gd name="connsiteX3" fmla="*/ 5940104 w 5940104"/>
              <a:gd name="connsiteY3" fmla="*/ 3341292 h 4009567"/>
              <a:gd name="connsiteX4" fmla="*/ 5271829 w 5940104"/>
              <a:gd name="connsiteY4" fmla="*/ 4009567 h 4009567"/>
              <a:gd name="connsiteX5" fmla="*/ 644459 w 5940104"/>
              <a:gd name="connsiteY5" fmla="*/ 4009567 h 4009567"/>
              <a:gd name="connsiteX6" fmla="*/ 28701 w 5940104"/>
              <a:gd name="connsiteY6" fmla="*/ 3601415 h 4009567"/>
              <a:gd name="connsiteX7" fmla="*/ 0 w 5940104"/>
              <a:gd name="connsiteY7" fmla="*/ 3508957 h 4009567"/>
              <a:gd name="connsiteX8" fmla="*/ 0 w 5940104"/>
              <a:gd name="connsiteY8" fmla="*/ 500610 h 4009567"/>
              <a:gd name="connsiteX9" fmla="*/ 28701 w 5940104"/>
              <a:gd name="connsiteY9" fmla="*/ 408152 h 4009567"/>
              <a:gd name="connsiteX10" fmla="*/ 644459 w 5940104"/>
              <a:gd name="connsiteY10" fmla="*/ 0 h 400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40104" h="4009567">
                <a:moveTo>
                  <a:pt x="644459" y="0"/>
                </a:moveTo>
                <a:lnTo>
                  <a:pt x="5271829" y="0"/>
                </a:lnTo>
                <a:cubicBezTo>
                  <a:pt x="5640907" y="0"/>
                  <a:pt x="5940104" y="299197"/>
                  <a:pt x="5940104" y="668275"/>
                </a:cubicBezTo>
                <a:lnTo>
                  <a:pt x="5940104" y="3341292"/>
                </a:lnTo>
                <a:cubicBezTo>
                  <a:pt x="5940104" y="3710370"/>
                  <a:pt x="5640907" y="4009567"/>
                  <a:pt x="5271829" y="4009567"/>
                </a:cubicBezTo>
                <a:lnTo>
                  <a:pt x="644459" y="4009567"/>
                </a:lnTo>
                <a:cubicBezTo>
                  <a:pt x="367651" y="4009567"/>
                  <a:pt x="130150" y="3841269"/>
                  <a:pt x="28701" y="3601415"/>
                </a:cubicBezTo>
                <a:lnTo>
                  <a:pt x="0" y="3508957"/>
                </a:lnTo>
                <a:lnTo>
                  <a:pt x="0" y="500610"/>
                </a:lnTo>
                <a:lnTo>
                  <a:pt x="28701" y="408152"/>
                </a:lnTo>
                <a:cubicBezTo>
                  <a:pt x="130150" y="168298"/>
                  <a:pt x="367651" y="0"/>
                  <a:pt x="64445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206384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5AD8E057-26C8-2C36-184D-88B91F164BCB}"/>
                  </a:ext>
                </a:extLst>
              </p:cNvPr>
              <p:cNvSpPr txBox="1"/>
              <p:nvPr/>
            </p:nvSpPr>
            <p:spPr>
              <a:xfrm>
                <a:off x="1003820" y="934284"/>
                <a:ext cx="9590734" cy="2969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/>
                  <a:t>Có </a:t>
                </a:r>
                <a:r>
                  <a:rPr lang="en-US" sz="2400" b="1" dirty="0" err="1"/>
                  <a:t>thể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bạn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đã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biết</a:t>
                </a:r>
                <a:r>
                  <a:rPr lang="en-US" sz="2400" b="1" dirty="0"/>
                  <a:t>: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được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quy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định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bởi</a:t>
                </a:r>
                <a:r>
                  <a:rPr lang="en-US" sz="2400" dirty="0"/>
                  <a:t> 1 </a:t>
                </a:r>
                <a:r>
                  <a:rPr lang="en-US" sz="2400" dirty="0" err="1"/>
                  <a:t>tham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số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được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quy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định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bởi</a:t>
                </a:r>
                <a:r>
                  <a:rPr lang="en-US" sz="2400" dirty="0"/>
                  <a:t> 2 </a:t>
                </a:r>
                <a:r>
                  <a:rPr lang="en-US" sz="2400" dirty="0" err="1"/>
                  <a:t>tham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số</a:t>
                </a:r>
                <a:r>
                  <a:rPr lang="en-US" sz="2400" dirty="0"/>
                  <a:t>!!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b="1" dirty="0" err="1">
                    <a:ea typeface="Cambria Math" panose="02040503050406030204" pitchFamily="18" charset="0"/>
                  </a:rPr>
                  <a:t>Nên</a:t>
                </a:r>
                <a:r>
                  <a:rPr lang="en-US" sz="2400" b="1" dirty="0">
                    <a:ea typeface="Cambria Math" panose="02040503050406030204" pitchFamily="18" charset="0"/>
                  </a:rPr>
                  <a:t>: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Phương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trình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đường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cong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có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dạng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en-US" sz="24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5AD8E057-26C8-2C36-184D-88B91F164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820" y="934284"/>
                <a:ext cx="9590734" cy="2969018"/>
              </a:xfrm>
              <a:prstGeom prst="rect">
                <a:avLst/>
              </a:prstGeom>
              <a:blipFill>
                <a:blip r:embed="rId3"/>
                <a:stretch>
                  <a:fillRect l="-1017" r="-1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Đồ họa 4">
            <a:extLst>
              <a:ext uri="{FF2B5EF4-FFF2-40B4-BE49-F238E27FC236}">
                <a16:creationId xmlns:a16="http://schemas.microsoft.com/office/drawing/2014/main" id="{2D04CEAA-D1F9-F6A6-6D9B-826413A47FEF}"/>
              </a:ext>
            </a:extLst>
          </p:cNvPr>
          <p:cNvSpPr/>
          <p:nvPr/>
        </p:nvSpPr>
        <p:spPr>
          <a:xfrm>
            <a:off x="1004012" y="129842"/>
            <a:ext cx="6745757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2" name="Đồ họa 4">
            <a:extLst>
              <a:ext uri="{FF2B5EF4-FFF2-40B4-BE49-F238E27FC236}">
                <a16:creationId xmlns:a16="http://schemas.microsoft.com/office/drawing/2014/main" id="{6669B440-CA14-473C-87DC-B8615921EF8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13" name="Đồ họa 4">
            <a:extLst>
              <a:ext uri="{FF2B5EF4-FFF2-40B4-BE49-F238E27FC236}">
                <a16:creationId xmlns:a16="http://schemas.microsoft.com/office/drawing/2014/main" id="{52066719-5ABE-B91A-17B2-DC7BE3D02FB6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4" name="Đồ họa 4">
            <a:extLst>
              <a:ext uri="{FF2B5EF4-FFF2-40B4-BE49-F238E27FC236}">
                <a16:creationId xmlns:a16="http://schemas.microsoft.com/office/drawing/2014/main" id="{07CA8037-1673-AE16-EDC7-7CFA4DE012F7}"/>
              </a:ext>
            </a:extLst>
          </p:cNvPr>
          <p:cNvSpPr txBox="1"/>
          <p:nvPr/>
        </p:nvSpPr>
        <p:spPr>
          <a:xfrm>
            <a:off x="1036370" y="202504"/>
            <a:ext cx="67457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Đường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cong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,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mặt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cong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trong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KG3C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44F020-CF45-0CC3-ABDE-6E6497B885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27"/>
          <a:stretch/>
        </p:blipFill>
        <p:spPr bwMode="auto">
          <a:xfrm>
            <a:off x="4279949" y="3903302"/>
            <a:ext cx="3038475" cy="242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9490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5AD8E057-26C8-2C36-184D-88B91F164BCB}"/>
                  </a:ext>
                </a:extLst>
              </p:cNvPr>
              <p:cNvSpPr txBox="1"/>
              <p:nvPr/>
            </p:nvSpPr>
            <p:spPr>
              <a:xfrm>
                <a:off x="1003820" y="934284"/>
                <a:ext cx="9590734" cy="2969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/>
                  <a:t>Có </a:t>
                </a:r>
                <a:r>
                  <a:rPr lang="en-US" sz="2400" b="1" dirty="0" err="1"/>
                  <a:t>thể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bạn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đã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biết</a:t>
                </a:r>
                <a:r>
                  <a:rPr lang="en-US" sz="2400" b="1" dirty="0"/>
                  <a:t>: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được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quy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định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bởi</a:t>
                </a:r>
                <a:r>
                  <a:rPr lang="en-US" sz="2400" dirty="0"/>
                  <a:t> 1 </a:t>
                </a:r>
                <a:r>
                  <a:rPr lang="en-US" sz="2400" dirty="0" err="1"/>
                  <a:t>tham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số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được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quy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định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bởi</a:t>
                </a:r>
                <a:r>
                  <a:rPr lang="en-US" sz="2400" dirty="0"/>
                  <a:t> 2 </a:t>
                </a:r>
                <a:r>
                  <a:rPr lang="en-US" sz="2400" dirty="0" err="1"/>
                  <a:t>tham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số</a:t>
                </a:r>
                <a:r>
                  <a:rPr lang="en-US" sz="2400" dirty="0"/>
                  <a:t>!!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b="1" dirty="0" err="1">
                    <a:ea typeface="Cambria Math" panose="02040503050406030204" pitchFamily="18" charset="0"/>
                  </a:rPr>
                  <a:t>Nên</a:t>
                </a:r>
                <a:r>
                  <a:rPr lang="en-US" sz="2400" b="1" dirty="0">
                    <a:ea typeface="Cambria Math" panose="02040503050406030204" pitchFamily="18" charset="0"/>
                  </a:rPr>
                  <a:t>: </a:t>
                </a:r>
                <a:r>
                  <a:rPr lang="en-US" sz="2400" dirty="0">
                    <a:ea typeface="Cambria Math" panose="02040503050406030204" pitchFamily="18" charset="0"/>
                  </a:rPr>
                  <a:t>Pt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mặt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cong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có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dạng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400" b="1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hoặc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5AD8E057-26C8-2C36-184D-88B91F164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820" y="934284"/>
                <a:ext cx="9590734" cy="2969018"/>
              </a:xfrm>
              <a:prstGeom prst="rect">
                <a:avLst/>
              </a:prstGeom>
              <a:blipFill>
                <a:blip r:embed="rId3"/>
                <a:stretch>
                  <a:fillRect l="-1017" r="-1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Đồ họa 4">
            <a:extLst>
              <a:ext uri="{FF2B5EF4-FFF2-40B4-BE49-F238E27FC236}">
                <a16:creationId xmlns:a16="http://schemas.microsoft.com/office/drawing/2014/main" id="{2D04CEAA-D1F9-F6A6-6D9B-826413A47FEF}"/>
              </a:ext>
            </a:extLst>
          </p:cNvPr>
          <p:cNvSpPr/>
          <p:nvPr/>
        </p:nvSpPr>
        <p:spPr>
          <a:xfrm>
            <a:off x="1004012" y="129842"/>
            <a:ext cx="6745757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2" name="Đồ họa 4">
            <a:extLst>
              <a:ext uri="{FF2B5EF4-FFF2-40B4-BE49-F238E27FC236}">
                <a16:creationId xmlns:a16="http://schemas.microsoft.com/office/drawing/2014/main" id="{6669B440-CA14-473C-87DC-B8615921EF8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13" name="Đồ họa 4">
            <a:extLst>
              <a:ext uri="{FF2B5EF4-FFF2-40B4-BE49-F238E27FC236}">
                <a16:creationId xmlns:a16="http://schemas.microsoft.com/office/drawing/2014/main" id="{52066719-5ABE-B91A-17B2-DC7BE3D02FB6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4" name="Đồ họa 4">
            <a:extLst>
              <a:ext uri="{FF2B5EF4-FFF2-40B4-BE49-F238E27FC236}">
                <a16:creationId xmlns:a16="http://schemas.microsoft.com/office/drawing/2014/main" id="{07CA8037-1673-AE16-EDC7-7CFA4DE012F7}"/>
              </a:ext>
            </a:extLst>
          </p:cNvPr>
          <p:cNvSpPr txBox="1"/>
          <p:nvPr/>
        </p:nvSpPr>
        <p:spPr>
          <a:xfrm>
            <a:off x="1036370" y="202504"/>
            <a:ext cx="67457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Đường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cong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,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mặt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cong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trong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KG3C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6418FA28-3600-FA3C-FDB4-E67B25BD8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584" y="3996294"/>
            <a:ext cx="3088832" cy="245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479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1" name="Đồ họa 4">
            <a:extLst>
              <a:ext uri="{FF2B5EF4-FFF2-40B4-BE49-F238E27FC236}">
                <a16:creationId xmlns:a16="http://schemas.microsoft.com/office/drawing/2014/main" id="{2D04CEAA-D1F9-F6A6-6D9B-826413A47FEF}"/>
              </a:ext>
            </a:extLst>
          </p:cNvPr>
          <p:cNvSpPr/>
          <p:nvPr/>
        </p:nvSpPr>
        <p:spPr>
          <a:xfrm>
            <a:off x="1004012" y="129842"/>
            <a:ext cx="6745757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2" name="Đồ họa 4">
            <a:extLst>
              <a:ext uri="{FF2B5EF4-FFF2-40B4-BE49-F238E27FC236}">
                <a16:creationId xmlns:a16="http://schemas.microsoft.com/office/drawing/2014/main" id="{6669B440-CA14-473C-87DC-B8615921EF8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13" name="Đồ họa 4">
            <a:extLst>
              <a:ext uri="{FF2B5EF4-FFF2-40B4-BE49-F238E27FC236}">
                <a16:creationId xmlns:a16="http://schemas.microsoft.com/office/drawing/2014/main" id="{52066719-5ABE-B91A-17B2-DC7BE3D02FB6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4" name="Đồ họa 4">
            <a:extLst>
              <a:ext uri="{FF2B5EF4-FFF2-40B4-BE49-F238E27FC236}">
                <a16:creationId xmlns:a16="http://schemas.microsoft.com/office/drawing/2014/main" id="{07CA8037-1673-AE16-EDC7-7CFA4DE012F7}"/>
              </a:ext>
            </a:extLst>
          </p:cNvPr>
          <p:cNvSpPr txBox="1"/>
          <p:nvPr/>
        </p:nvSpPr>
        <p:spPr>
          <a:xfrm>
            <a:off x="1036370" y="202504"/>
            <a:ext cx="67457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Đường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cong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,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mặt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cong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trong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KG3C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Hộp Văn bản 2">
                <a:extLst>
                  <a:ext uri="{FF2B5EF4-FFF2-40B4-BE49-F238E27FC236}">
                    <a16:creationId xmlns:a16="http://schemas.microsoft.com/office/drawing/2014/main" id="{443DE818-7914-2730-07E2-5AEB9B86C9C0}"/>
                  </a:ext>
                </a:extLst>
              </p:cNvPr>
              <p:cNvSpPr txBox="1"/>
              <p:nvPr/>
            </p:nvSpPr>
            <p:spPr>
              <a:xfrm>
                <a:off x="955346" y="261679"/>
                <a:ext cx="9712654" cy="62145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Tiếp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tuyến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và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pháp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diện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của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đường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tại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Cách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suy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luận</a:t>
                </a:r>
                <a:r>
                  <a:rPr lang="en-US" sz="2400" dirty="0"/>
                  <a:t>: </a:t>
                </a:r>
                <a:r>
                  <a:rPr lang="en-US" sz="2400" dirty="0" err="1"/>
                  <a:t>Tương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tự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như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dạng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tham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số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trong</a:t>
                </a:r>
                <a:r>
                  <a:rPr lang="en-US" sz="2400" dirty="0"/>
                  <a:t> KG2C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Cách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trình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bày</a:t>
                </a:r>
                <a:r>
                  <a:rPr lang="en-US" sz="2400" dirty="0"/>
                  <a:t>: </a:t>
                </a:r>
                <a:r>
                  <a:rPr lang="en-US" sz="2400" dirty="0" err="1"/>
                  <a:t>Tìm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tương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ứng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xác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định</a:t>
                </a:r>
                <a:r>
                  <a:rPr lang="en-US" sz="2400" dirty="0"/>
                  <a:t> 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  <a:tabLst>
                    <a:tab pos="346075" algn="l"/>
                  </a:tabLst>
                </a:pPr>
                <a:r>
                  <a:rPr lang="en-US" sz="2400" dirty="0"/>
                  <a:t>	Ta </a:t>
                </a:r>
                <a:r>
                  <a:rPr lang="en-US" sz="2400" dirty="0" err="1"/>
                  <a:t>được</a:t>
                </a:r>
                <a:r>
                  <a:rPr lang="en-US" sz="2400" dirty="0"/>
                  <a:t> 1 </a:t>
                </a:r>
                <a:r>
                  <a:rPr lang="en-US" sz="2400" b="1" dirty="0"/>
                  <a:t>vector </a:t>
                </a:r>
                <a:r>
                  <a:rPr lang="en-US" sz="2400" b="1" dirty="0" err="1"/>
                  <a:t>chỉ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phương</a:t>
                </a:r>
                <a:r>
                  <a:rPr lang="en-US" sz="2400" b="1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tiếp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tuyến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cần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tìm</a:t>
                </a:r>
                <a:r>
                  <a:rPr lang="en-US" sz="2400" dirty="0"/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  <a:tabLst>
                    <a:tab pos="346075" algn="l"/>
                  </a:tabLst>
                </a:pPr>
                <a:r>
                  <a:rPr lang="en-US" sz="2400" dirty="0"/>
                  <a:t>	</a:t>
                </a:r>
                <a:r>
                  <a:rPr lang="en-US" sz="2400" dirty="0" err="1"/>
                  <a:t>Từ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đó</a:t>
                </a:r>
                <a:r>
                  <a:rPr lang="en-US" sz="2400" dirty="0"/>
                  <a:t>, pt </a:t>
                </a:r>
                <a:r>
                  <a:rPr lang="en-US" sz="2400" dirty="0" err="1"/>
                  <a:t>pháp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diện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b="0" dirty="0"/>
              </a:p>
              <a:p>
                <a:pPr>
                  <a:lnSpc>
                    <a:spcPct val="150000"/>
                  </a:lnSpc>
                  <a:tabLst>
                    <a:tab pos="346075" algn="l"/>
                  </a:tabLst>
                </a:pPr>
                <a:endParaRPr lang="en-US" sz="2400" b="0" dirty="0"/>
              </a:p>
              <a:p>
                <a:pPr>
                  <a:lnSpc>
                    <a:spcPct val="150000"/>
                  </a:lnSpc>
                  <a:tabLst>
                    <a:tab pos="346075" algn="l"/>
                  </a:tabLst>
                </a:pPr>
                <a:r>
                  <a:rPr lang="en-US" sz="2400" dirty="0"/>
                  <a:t>	Pt </a:t>
                </a:r>
                <a:r>
                  <a:rPr lang="en-US" sz="2400" dirty="0" err="1"/>
                  <a:t>tiếp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tuyến</a:t>
                </a:r>
                <a:r>
                  <a:rPr lang="en-US" sz="2400" dirty="0"/>
                  <a:t>:</a:t>
                </a:r>
                <a:endParaRPr lang="en-US" sz="2400" b="0" dirty="0"/>
              </a:p>
            </p:txBody>
          </p:sp>
        </mc:Choice>
        <mc:Fallback xmlns="">
          <p:sp>
            <p:nvSpPr>
              <p:cNvPr id="3" name="Hộp Văn bản 2">
                <a:extLst>
                  <a:ext uri="{FF2B5EF4-FFF2-40B4-BE49-F238E27FC236}">
                    <a16:creationId xmlns:a16="http://schemas.microsoft.com/office/drawing/2014/main" id="{443DE818-7914-2730-07E2-5AEB9B86C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261679"/>
                <a:ext cx="9712654" cy="6214522"/>
              </a:xfrm>
              <a:prstGeom prst="rect">
                <a:avLst/>
              </a:prstGeom>
              <a:blipFill>
                <a:blip r:embed="rId3"/>
                <a:stretch>
                  <a:fillRect l="-1004" b="-1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Hộp Văn bản 5">
                <a:extLst>
                  <a:ext uri="{FF2B5EF4-FFF2-40B4-BE49-F238E27FC236}">
                    <a16:creationId xmlns:a16="http://schemas.microsoft.com/office/drawing/2014/main" id="{3499D633-5117-5BF1-A840-611063FC3F64}"/>
                  </a:ext>
                </a:extLst>
              </p:cNvPr>
              <p:cNvSpPr txBox="1"/>
              <p:nvPr/>
            </p:nvSpPr>
            <p:spPr>
              <a:xfrm>
                <a:off x="1234248" y="5456720"/>
                <a:ext cx="6350000" cy="12714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&amp;=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𝑎𝑡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&amp;=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&amp;=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Hộp Văn bản 5">
                <a:extLst>
                  <a:ext uri="{FF2B5EF4-FFF2-40B4-BE49-F238E27FC236}">
                    <a16:creationId xmlns:a16="http://schemas.microsoft.com/office/drawing/2014/main" id="{3499D633-5117-5BF1-A840-611063FC3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248" y="5456720"/>
                <a:ext cx="6350000" cy="12714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57701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1" name="Đồ họa 4">
            <a:extLst>
              <a:ext uri="{FF2B5EF4-FFF2-40B4-BE49-F238E27FC236}">
                <a16:creationId xmlns:a16="http://schemas.microsoft.com/office/drawing/2014/main" id="{2D04CEAA-D1F9-F6A6-6D9B-826413A47FEF}"/>
              </a:ext>
            </a:extLst>
          </p:cNvPr>
          <p:cNvSpPr/>
          <p:nvPr/>
        </p:nvSpPr>
        <p:spPr>
          <a:xfrm>
            <a:off x="1004012" y="129842"/>
            <a:ext cx="6745757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2" name="Đồ họa 4">
            <a:extLst>
              <a:ext uri="{FF2B5EF4-FFF2-40B4-BE49-F238E27FC236}">
                <a16:creationId xmlns:a16="http://schemas.microsoft.com/office/drawing/2014/main" id="{6669B440-CA14-473C-87DC-B8615921EF8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13" name="Đồ họa 4">
            <a:extLst>
              <a:ext uri="{FF2B5EF4-FFF2-40B4-BE49-F238E27FC236}">
                <a16:creationId xmlns:a16="http://schemas.microsoft.com/office/drawing/2014/main" id="{52066719-5ABE-B91A-17B2-DC7BE3D02FB6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4" name="Đồ họa 4">
            <a:extLst>
              <a:ext uri="{FF2B5EF4-FFF2-40B4-BE49-F238E27FC236}">
                <a16:creationId xmlns:a16="http://schemas.microsoft.com/office/drawing/2014/main" id="{07CA8037-1673-AE16-EDC7-7CFA4DE012F7}"/>
              </a:ext>
            </a:extLst>
          </p:cNvPr>
          <p:cNvSpPr txBox="1"/>
          <p:nvPr/>
        </p:nvSpPr>
        <p:spPr>
          <a:xfrm>
            <a:off x="1036370" y="202504"/>
            <a:ext cx="67457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Đường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cong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,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mặt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cong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trong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KG3C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Hộp Văn bản 2">
                <a:extLst>
                  <a:ext uri="{FF2B5EF4-FFF2-40B4-BE49-F238E27FC236}">
                    <a16:creationId xmlns:a16="http://schemas.microsoft.com/office/drawing/2014/main" id="{443DE818-7914-2730-07E2-5AEB9B86C9C0}"/>
                  </a:ext>
                </a:extLst>
              </p:cNvPr>
              <p:cNvSpPr txBox="1"/>
              <p:nvPr/>
            </p:nvSpPr>
            <p:spPr>
              <a:xfrm>
                <a:off x="955346" y="261679"/>
                <a:ext cx="10516850" cy="5106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 err="1">
                    <a:solidFill>
                      <a:srgbClr val="FF0000"/>
                    </a:solidFill>
                  </a:rPr>
                  <a:t>Tiếp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diện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và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pháp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tuyến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của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mặt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tại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Cách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suy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luận</a:t>
                </a:r>
                <a:r>
                  <a:rPr lang="en-US" sz="2400" dirty="0"/>
                  <a:t>: </a:t>
                </a:r>
                <a:r>
                  <a:rPr lang="en-US" sz="2400" dirty="0" err="1"/>
                  <a:t>Lấy</a:t>
                </a:r>
                <a:r>
                  <a:rPr lang="en-US" sz="2400" dirty="0"/>
                  <a:t> 2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cắt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bất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kì</a:t>
                </a:r>
                <a:r>
                  <a:rPr lang="en-US" sz="2400" dirty="0"/>
                  <a:t> (</a:t>
                </a:r>
                <a:r>
                  <a:rPr lang="en-US" sz="2400" dirty="0" err="1"/>
                  <a:t>phần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cắt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phẳng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nào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đó</a:t>
                </a:r>
                <a:r>
                  <a:rPr lang="en-US" sz="2400" dirty="0"/>
                  <a:t> qua M), </a:t>
                </a:r>
                <a:r>
                  <a:rPr lang="en-US" sz="2400" dirty="0" err="1"/>
                  <a:t>tìm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lần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lượt</a:t>
                </a:r>
                <a:r>
                  <a:rPr lang="en-US" sz="2400" dirty="0"/>
                  <a:t> </a:t>
                </a:r>
                <a:r>
                  <a:rPr lang="en-US" sz="2400" b="1" dirty="0"/>
                  <a:t>vector </a:t>
                </a:r>
                <a:r>
                  <a:rPr lang="en-US" sz="2400" b="1" dirty="0" err="1"/>
                  <a:t>chỉ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phương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tiếp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tuyến</a:t>
                </a:r>
                <a:r>
                  <a:rPr lang="en-US" sz="2400" dirty="0"/>
                  <a:t> 2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đó</a:t>
                </a:r>
                <a:r>
                  <a:rPr lang="en-US" sz="2400" dirty="0"/>
                  <a:t>.</a:t>
                </a:r>
              </a:p>
              <a:p>
                <a:pPr marL="284163">
                  <a:lnSpc>
                    <a:spcPct val="150000"/>
                  </a:lnSpc>
                  <a:tabLst>
                    <a:tab pos="346075" algn="l"/>
                  </a:tabLst>
                </a:pPr>
                <a:r>
                  <a:rPr lang="en-US" sz="2400" dirty="0" err="1"/>
                  <a:t>Rõ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ràng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tiếp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diện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sẽ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chứa</a:t>
                </a:r>
                <a:r>
                  <a:rPr lang="en-US" sz="2400" dirty="0"/>
                  <a:t> 2 vector </a:t>
                </a:r>
                <a:r>
                  <a:rPr lang="en-US" sz="2400" dirty="0" err="1"/>
                  <a:t>chỉ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phương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này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vậy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nên</a:t>
                </a:r>
                <a:r>
                  <a:rPr lang="en-US" sz="2400" dirty="0"/>
                  <a:t> ta </a:t>
                </a:r>
                <a:r>
                  <a:rPr lang="en-US" sz="2400" dirty="0" err="1"/>
                  <a:t>tìm</a:t>
                </a:r>
                <a:r>
                  <a:rPr lang="en-US" sz="2400" dirty="0"/>
                  <a:t> </a:t>
                </a:r>
                <a:r>
                  <a:rPr lang="en-US" sz="2400" b="1" dirty="0"/>
                  <a:t>vector </a:t>
                </a:r>
                <a:r>
                  <a:rPr lang="en-US" sz="2400" b="1" dirty="0" err="1"/>
                  <a:t>pháp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tuyến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tiếp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diện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bằng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cách</a:t>
                </a:r>
                <a:r>
                  <a:rPr lang="en-US" sz="2400" dirty="0"/>
                  <a:t> </a:t>
                </a:r>
                <a:r>
                  <a:rPr lang="en-US" sz="2400" b="1" dirty="0" err="1"/>
                  <a:t>nhân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có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hướng</a:t>
                </a:r>
                <a:r>
                  <a:rPr lang="en-US" sz="2400" dirty="0"/>
                  <a:t> 2 vector </a:t>
                </a:r>
                <a:r>
                  <a:rPr lang="en-US" sz="2400" dirty="0" err="1"/>
                  <a:t>chỉ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phương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vừa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tìm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được</a:t>
                </a:r>
                <a:r>
                  <a:rPr lang="en-US" sz="2400" dirty="0"/>
                  <a:t>.</a:t>
                </a:r>
                <a:endParaRPr lang="en-US" sz="2400" b="0" dirty="0"/>
              </a:p>
            </p:txBody>
          </p:sp>
        </mc:Choice>
        <mc:Fallback xmlns="">
          <p:sp>
            <p:nvSpPr>
              <p:cNvPr id="3" name="Hộp Văn bản 2">
                <a:extLst>
                  <a:ext uri="{FF2B5EF4-FFF2-40B4-BE49-F238E27FC236}">
                    <a16:creationId xmlns:a16="http://schemas.microsoft.com/office/drawing/2014/main" id="{443DE818-7914-2730-07E2-5AEB9B86C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261679"/>
                <a:ext cx="10516850" cy="5106526"/>
              </a:xfrm>
              <a:prstGeom prst="rect">
                <a:avLst/>
              </a:prstGeom>
              <a:blipFill>
                <a:blip r:embed="rId3"/>
                <a:stretch>
                  <a:fillRect l="-928" r="-1043" b="-1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19702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1" name="Đồ họa 4">
            <a:extLst>
              <a:ext uri="{FF2B5EF4-FFF2-40B4-BE49-F238E27FC236}">
                <a16:creationId xmlns:a16="http://schemas.microsoft.com/office/drawing/2014/main" id="{2D04CEAA-D1F9-F6A6-6D9B-826413A47FEF}"/>
              </a:ext>
            </a:extLst>
          </p:cNvPr>
          <p:cNvSpPr/>
          <p:nvPr/>
        </p:nvSpPr>
        <p:spPr>
          <a:xfrm>
            <a:off x="1004012" y="129842"/>
            <a:ext cx="6745757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2" name="Đồ họa 4">
            <a:extLst>
              <a:ext uri="{FF2B5EF4-FFF2-40B4-BE49-F238E27FC236}">
                <a16:creationId xmlns:a16="http://schemas.microsoft.com/office/drawing/2014/main" id="{6669B440-CA14-473C-87DC-B8615921EF8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13" name="Đồ họa 4">
            <a:extLst>
              <a:ext uri="{FF2B5EF4-FFF2-40B4-BE49-F238E27FC236}">
                <a16:creationId xmlns:a16="http://schemas.microsoft.com/office/drawing/2014/main" id="{52066719-5ABE-B91A-17B2-DC7BE3D02FB6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4" name="Đồ họa 4">
            <a:extLst>
              <a:ext uri="{FF2B5EF4-FFF2-40B4-BE49-F238E27FC236}">
                <a16:creationId xmlns:a16="http://schemas.microsoft.com/office/drawing/2014/main" id="{07CA8037-1673-AE16-EDC7-7CFA4DE012F7}"/>
              </a:ext>
            </a:extLst>
          </p:cNvPr>
          <p:cNvSpPr txBox="1"/>
          <p:nvPr/>
        </p:nvSpPr>
        <p:spPr>
          <a:xfrm>
            <a:off x="1036370" y="202504"/>
            <a:ext cx="67457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Đường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cong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,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mặt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cong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trong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KG3C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Hộp Văn bản 2">
                <a:extLst>
                  <a:ext uri="{FF2B5EF4-FFF2-40B4-BE49-F238E27FC236}">
                    <a16:creationId xmlns:a16="http://schemas.microsoft.com/office/drawing/2014/main" id="{443DE818-7914-2730-07E2-5AEB9B86C9C0}"/>
                  </a:ext>
                </a:extLst>
              </p:cNvPr>
              <p:cNvSpPr txBox="1"/>
              <p:nvPr/>
            </p:nvSpPr>
            <p:spPr>
              <a:xfrm>
                <a:off x="955346" y="261679"/>
                <a:ext cx="10516850" cy="51850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Tiếp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diện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và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pháp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tuyến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của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mặt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tại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Vấn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đề</a:t>
                </a:r>
                <a:r>
                  <a:rPr lang="en-US" sz="2400" dirty="0"/>
                  <a:t>: </a:t>
                </a:r>
                <a:r>
                  <a:rPr lang="en-US" sz="2400" dirty="0" err="1"/>
                  <a:t>chọn</a:t>
                </a:r>
                <a:r>
                  <a:rPr lang="en-US" sz="2400" dirty="0"/>
                  <a:t> 2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trên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kiểu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gì</a:t>
                </a:r>
                <a:r>
                  <a:rPr lang="en-US" sz="2400" dirty="0"/>
                  <a:t>??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0" dirty="0" err="1"/>
                  <a:t>Cách</a:t>
                </a:r>
                <a:r>
                  <a:rPr lang="en-US" sz="2400" b="0" dirty="0"/>
                  <a:t> </a:t>
                </a:r>
                <a:r>
                  <a:rPr lang="en-US" sz="2400" b="0" dirty="0" err="1"/>
                  <a:t>giải</a:t>
                </a:r>
                <a:r>
                  <a:rPr lang="en-US" sz="2400" b="0" dirty="0"/>
                  <a:t> </a:t>
                </a:r>
                <a:r>
                  <a:rPr lang="en-US" sz="2400" b="0" dirty="0" err="1"/>
                  <a:t>quyết</a:t>
                </a:r>
                <a:r>
                  <a:rPr lang="en-US" sz="2400" dirty="0"/>
                  <a:t>: Ta </a:t>
                </a:r>
                <a:r>
                  <a:rPr lang="en-US" sz="2400" dirty="0" err="1"/>
                  <a:t>sẽ</a:t>
                </a:r>
                <a:r>
                  <a:rPr lang="en-US" sz="2400" dirty="0"/>
                  <a:t> “</a:t>
                </a:r>
                <a:r>
                  <a:rPr lang="en-US" sz="2400" dirty="0" err="1"/>
                  <a:t>cố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định</a:t>
                </a:r>
                <a:r>
                  <a:rPr lang="en-US" sz="2400" dirty="0"/>
                  <a:t>” </a:t>
                </a:r>
                <a:r>
                  <a:rPr lang="en-US" sz="2400" dirty="0" err="1"/>
                  <a:t>lần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lượt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0" dirty="0"/>
                  <a:t> và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>
                  <a:lnSpc>
                    <a:spcPct val="150000"/>
                  </a:lnSpc>
                </a:pPr>
                <a:r>
                  <a:rPr lang="en-US" sz="2400" b="0" dirty="0"/>
                  <a:t>Khi </a:t>
                </a:r>
                <a:r>
                  <a:rPr lang="en-US" sz="2400" dirty="0" err="1"/>
                  <a:t>đó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bài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toán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trở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thành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tìm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đạo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hàm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riêng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vector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sz="24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i="1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Lúc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này</a:t>
                </a:r>
                <a:r>
                  <a:rPr lang="en-US" sz="2400" dirty="0"/>
                  <a:t> </a:t>
                </a:r>
                <a:r>
                  <a:rPr lang="en-US" sz="2400" b="1" dirty="0"/>
                  <a:t>vector </a:t>
                </a:r>
                <a:r>
                  <a:rPr lang="en-US" sz="2400" b="1" dirty="0" err="1"/>
                  <a:t>pháp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tuyến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tiết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diện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cần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tìm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Hộp Văn bản 2">
                <a:extLst>
                  <a:ext uri="{FF2B5EF4-FFF2-40B4-BE49-F238E27FC236}">
                    <a16:creationId xmlns:a16="http://schemas.microsoft.com/office/drawing/2014/main" id="{443DE818-7914-2730-07E2-5AEB9B86C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261679"/>
                <a:ext cx="10516850" cy="5185009"/>
              </a:xfrm>
              <a:prstGeom prst="rect">
                <a:avLst/>
              </a:prstGeom>
              <a:blipFill>
                <a:blip r:embed="rId3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3927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1" name="Đồ họa 4">
            <a:extLst>
              <a:ext uri="{FF2B5EF4-FFF2-40B4-BE49-F238E27FC236}">
                <a16:creationId xmlns:a16="http://schemas.microsoft.com/office/drawing/2014/main" id="{2D04CEAA-D1F9-F6A6-6D9B-826413A47FEF}"/>
              </a:ext>
            </a:extLst>
          </p:cNvPr>
          <p:cNvSpPr/>
          <p:nvPr/>
        </p:nvSpPr>
        <p:spPr>
          <a:xfrm>
            <a:off x="1004012" y="129842"/>
            <a:ext cx="6745757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2" name="Đồ họa 4">
            <a:extLst>
              <a:ext uri="{FF2B5EF4-FFF2-40B4-BE49-F238E27FC236}">
                <a16:creationId xmlns:a16="http://schemas.microsoft.com/office/drawing/2014/main" id="{6669B440-CA14-473C-87DC-B8615921EF8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13" name="Đồ họa 4">
            <a:extLst>
              <a:ext uri="{FF2B5EF4-FFF2-40B4-BE49-F238E27FC236}">
                <a16:creationId xmlns:a16="http://schemas.microsoft.com/office/drawing/2014/main" id="{52066719-5ABE-B91A-17B2-DC7BE3D02FB6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4" name="Đồ họa 4">
            <a:extLst>
              <a:ext uri="{FF2B5EF4-FFF2-40B4-BE49-F238E27FC236}">
                <a16:creationId xmlns:a16="http://schemas.microsoft.com/office/drawing/2014/main" id="{07CA8037-1673-AE16-EDC7-7CFA4DE012F7}"/>
              </a:ext>
            </a:extLst>
          </p:cNvPr>
          <p:cNvSpPr txBox="1"/>
          <p:nvPr/>
        </p:nvSpPr>
        <p:spPr>
          <a:xfrm>
            <a:off x="1036370" y="202504"/>
            <a:ext cx="67457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Đường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cong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,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mặt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cong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trong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KG3C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Hộp Văn bản 2">
                <a:extLst>
                  <a:ext uri="{FF2B5EF4-FFF2-40B4-BE49-F238E27FC236}">
                    <a16:creationId xmlns:a16="http://schemas.microsoft.com/office/drawing/2014/main" id="{443DE818-7914-2730-07E2-5AEB9B86C9C0}"/>
                  </a:ext>
                </a:extLst>
              </p:cNvPr>
              <p:cNvSpPr txBox="1"/>
              <p:nvPr/>
            </p:nvSpPr>
            <p:spPr>
              <a:xfrm>
                <a:off x="955346" y="261679"/>
                <a:ext cx="9712654" cy="6560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Tiếp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diện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và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pháp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tuyến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của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mặt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tại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Cách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trình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bày</a:t>
                </a:r>
                <a:r>
                  <a:rPr lang="en-US" sz="2400" dirty="0"/>
                  <a:t>: </a:t>
                </a:r>
                <a:r>
                  <a:rPr lang="en-US" sz="2400" dirty="0" err="1"/>
                  <a:t>Tìm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tương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ứng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xác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định</a:t>
                </a:r>
                <a:r>
                  <a:rPr lang="en-US" sz="2400" dirty="0"/>
                  <a:t> 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  <a:tabLst>
                    <a:tab pos="346075" algn="l"/>
                  </a:tabLst>
                </a:pPr>
                <a:r>
                  <a:rPr lang="en-US" sz="2400" dirty="0"/>
                  <a:t>	Ta </a:t>
                </a:r>
                <a:r>
                  <a:rPr lang="en-US" sz="2400" dirty="0" err="1"/>
                  <a:t>được</a:t>
                </a:r>
                <a:r>
                  <a:rPr lang="en-US" sz="2400" dirty="0"/>
                  <a:t> 1 </a:t>
                </a:r>
                <a:r>
                  <a:rPr lang="en-US" sz="2400" b="1" dirty="0"/>
                  <a:t>vector </a:t>
                </a:r>
                <a:r>
                  <a:rPr lang="en-US" sz="2400" b="1" dirty="0" err="1"/>
                  <a:t>pháp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tuyến</a:t>
                </a:r>
                <a:r>
                  <a:rPr lang="en-US" sz="2400" b="1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tiếp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diện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cần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tìm</a:t>
                </a:r>
                <a:r>
                  <a:rPr lang="en-US" sz="2400" dirty="0"/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  <a:tabLst>
                    <a:tab pos="346075" algn="l"/>
                  </a:tabLst>
                </a:pPr>
                <a:r>
                  <a:rPr lang="en-US" sz="2400" dirty="0"/>
                  <a:t>	</a:t>
                </a:r>
                <a:r>
                  <a:rPr lang="en-US" sz="2400" dirty="0" err="1"/>
                  <a:t>Từ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đó</a:t>
                </a:r>
                <a:r>
                  <a:rPr lang="en-US" sz="2400" dirty="0"/>
                  <a:t>, pt </a:t>
                </a:r>
                <a:r>
                  <a:rPr lang="en-US" sz="2400" dirty="0" err="1"/>
                  <a:t>tiếp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diện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b="0" dirty="0"/>
              </a:p>
              <a:p>
                <a:pPr>
                  <a:lnSpc>
                    <a:spcPct val="150000"/>
                  </a:lnSpc>
                  <a:tabLst>
                    <a:tab pos="346075" algn="l"/>
                  </a:tabLst>
                </a:pPr>
                <a:endParaRPr lang="en-US" sz="2400" b="0" dirty="0"/>
              </a:p>
              <a:p>
                <a:pPr>
                  <a:lnSpc>
                    <a:spcPct val="150000"/>
                  </a:lnSpc>
                  <a:tabLst>
                    <a:tab pos="346075" algn="l"/>
                  </a:tabLst>
                </a:pPr>
                <a:r>
                  <a:rPr lang="en-US" sz="2400" dirty="0"/>
                  <a:t>	Pt </a:t>
                </a:r>
                <a:r>
                  <a:rPr lang="en-US" sz="2400" dirty="0" err="1"/>
                  <a:t>pháp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tuyến</a:t>
                </a:r>
                <a:r>
                  <a:rPr lang="en-US" sz="2400" dirty="0"/>
                  <a:t>:</a:t>
                </a:r>
                <a:endParaRPr lang="en-US" sz="2400" b="0" dirty="0"/>
              </a:p>
            </p:txBody>
          </p:sp>
        </mc:Choice>
        <mc:Fallback xmlns="">
          <p:sp>
            <p:nvSpPr>
              <p:cNvPr id="3" name="Hộp Văn bản 2">
                <a:extLst>
                  <a:ext uri="{FF2B5EF4-FFF2-40B4-BE49-F238E27FC236}">
                    <a16:creationId xmlns:a16="http://schemas.microsoft.com/office/drawing/2014/main" id="{443DE818-7914-2730-07E2-5AEB9B86C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261679"/>
                <a:ext cx="9712654" cy="6560899"/>
              </a:xfrm>
              <a:prstGeom prst="rect">
                <a:avLst/>
              </a:prstGeom>
              <a:blipFill>
                <a:blip r:embed="rId3"/>
                <a:stretch>
                  <a:fillRect l="-10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Hộp Văn bản 5">
                <a:extLst>
                  <a:ext uri="{FF2B5EF4-FFF2-40B4-BE49-F238E27FC236}">
                    <a16:creationId xmlns:a16="http://schemas.microsoft.com/office/drawing/2014/main" id="{3499D633-5117-5BF1-A840-611063FC3F64}"/>
                  </a:ext>
                </a:extLst>
              </p:cNvPr>
              <p:cNvSpPr txBox="1"/>
              <p:nvPr/>
            </p:nvSpPr>
            <p:spPr>
              <a:xfrm>
                <a:off x="1681239" y="5551140"/>
                <a:ext cx="6151688" cy="12714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&amp;=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𝐴𝑡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&amp;=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&amp;=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Hộp Văn bản 5">
                <a:extLst>
                  <a:ext uri="{FF2B5EF4-FFF2-40B4-BE49-F238E27FC236}">
                    <a16:creationId xmlns:a16="http://schemas.microsoft.com/office/drawing/2014/main" id="{3499D633-5117-5BF1-A840-611063FC3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239" y="5551140"/>
                <a:ext cx="6151688" cy="12714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68627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1" name="Đồ họa 4">
            <a:extLst>
              <a:ext uri="{FF2B5EF4-FFF2-40B4-BE49-F238E27FC236}">
                <a16:creationId xmlns:a16="http://schemas.microsoft.com/office/drawing/2014/main" id="{2D04CEAA-D1F9-F6A6-6D9B-826413A47FEF}"/>
              </a:ext>
            </a:extLst>
          </p:cNvPr>
          <p:cNvSpPr/>
          <p:nvPr/>
        </p:nvSpPr>
        <p:spPr>
          <a:xfrm>
            <a:off x="1004012" y="129842"/>
            <a:ext cx="6745757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2" name="Đồ họa 4">
            <a:extLst>
              <a:ext uri="{FF2B5EF4-FFF2-40B4-BE49-F238E27FC236}">
                <a16:creationId xmlns:a16="http://schemas.microsoft.com/office/drawing/2014/main" id="{6669B440-CA14-473C-87DC-B8615921EF8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13" name="Đồ họa 4">
            <a:extLst>
              <a:ext uri="{FF2B5EF4-FFF2-40B4-BE49-F238E27FC236}">
                <a16:creationId xmlns:a16="http://schemas.microsoft.com/office/drawing/2014/main" id="{52066719-5ABE-B91A-17B2-DC7BE3D02FB6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4" name="Đồ họa 4">
            <a:extLst>
              <a:ext uri="{FF2B5EF4-FFF2-40B4-BE49-F238E27FC236}">
                <a16:creationId xmlns:a16="http://schemas.microsoft.com/office/drawing/2014/main" id="{07CA8037-1673-AE16-EDC7-7CFA4DE012F7}"/>
              </a:ext>
            </a:extLst>
          </p:cNvPr>
          <p:cNvSpPr txBox="1"/>
          <p:nvPr/>
        </p:nvSpPr>
        <p:spPr>
          <a:xfrm>
            <a:off x="1036370" y="202504"/>
            <a:ext cx="67457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Đường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cong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,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mặt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cong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trong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KG3C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Hộp Văn bản 2">
                <a:extLst>
                  <a:ext uri="{FF2B5EF4-FFF2-40B4-BE49-F238E27FC236}">
                    <a16:creationId xmlns:a16="http://schemas.microsoft.com/office/drawing/2014/main" id="{443DE818-7914-2730-07E2-5AEB9B86C9C0}"/>
                  </a:ext>
                </a:extLst>
              </p:cNvPr>
              <p:cNvSpPr txBox="1"/>
              <p:nvPr/>
            </p:nvSpPr>
            <p:spPr>
              <a:xfrm>
                <a:off x="955346" y="891599"/>
                <a:ext cx="10516850" cy="5043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Tiếp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diện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và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pháp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tuyến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của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mặt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tại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Cách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suy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luận</a:t>
                </a:r>
                <a:r>
                  <a:rPr lang="en-US" sz="2400" dirty="0"/>
                  <a:t>: </a:t>
                </a:r>
                <a:r>
                  <a:rPr lang="en-US" sz="2400" dirty="0" err="1"/>
                  <a:t>Như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dạng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 err="1"/>
                  <a:t>trong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không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gian</a:t>
                </a:r>
                <a:r>
                  <a:rPr lang="en-US" sz="2400" dirty="0"/>
                  <a:t> 2 </a:t>
                </a:r>
                <a:r>
                  <a:rPr lang="en-US" sz="2400" dirty="0" err="1"/>
                  <a:t>chiều</a:t>
                </a:r>
                <a:endParaRPr lang="en-US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Cách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trình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bày</a:t>
                </a:r>
                <a:r>
                  <a:rPr lang="en-US" sz="2400" dirty="0"/>
                  <a:t>: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2400" dirty="0" err="1"/>
                  <a:t>Xét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hàm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số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400" dirty="0"/>
                  <a:t>.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Ta </a:t>
                </a:r>
                <a:r>
                  <a:rPr lang="en-US" sz="2400" dirty="0" err="1"/>
                  <a:t>thu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được</a:t>
                </a:r>
                <a:r>
                  <a:rPr lang="en-US" sz="2400" dirty="0"/>
                  <a:t> 1 </a:t>
                </a:r>
                <a:r>
                  <a:rPr lang="en-US" sz="2400" b="1" dirty="0"/>
                  <a:t>vector </a:t>
                </a:r>
                <a:r>
                  <a:rPr lang="en-US" sz="2400" b="1" dirty="0" err="1"/>
                  <a:t>pháp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tuyến</a:t>
                </a:r>
                <a:r>
                  <a:rPr lang="en-US" sz="2400" b="1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tiếp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diện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cần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tìm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(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rút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gọn</a:t>
                </a:r>
                <a:r>
                  <a:rPr lang="en-US" sz="2400" dirty="0"/>
                  <a:t>)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2400" dirty="0" err="1"/>
                  <a:t>Từ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đó</a:t>
                </a:r>
                <a:r>
                  <a:rPr lang="en-US" sz="2400" dirty="0"/>
                  <a:t>, pt </a:t>
                </a:r>
                <a:r>
                  <a:rPr lang="en-US" sz="2400" dirty="0" err="1"/>
                  <a:t>tiếp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diện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b="0" dirty="0"/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Pt </a:t>
                </a:r>
                <a:r>
                  <a:rPr lang="en-US" sz="2400" dirty="0" err="1"/>
                  <a:t>pháp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tuyến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:</a:t>
                </a:r>
              </a:p>
            </p:txBody>
          </p:sp>
        </mc:Choice>
        <mc:Fallback xmlns="">
          <p:sp>
            <p:nvSpPr>
              <p:cNvPr id="3" name="Hộp Văn bản 2">
                <a:extLst>
                  <a:ext uri="{FF2B5EF4-FFF2-40B4-BE49-F238E27FC236}">
                    <a16:creationId xmlns:a16="http://schemas.microsoft.com/office/drawing/2014/main" id="{443DE818-7914-2730-07E2-5AEB9B86C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891599"/>
                <a:ext cx="10516850" cy="5043625"/>
              </a:xfrm>
              <a:prstGeom prst="rect">
                <a:avLst/>
              </a:prstGeom>
              <a:blipFill>
                <a:blip r:embed="rId3"/>
                <a:stretch>
                  <a:fillRect l="-928" b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D036E1C3-639B-5DC2-366F-409F9A15EE80}"/>
                  </a:ext>
                </a:extLst>
              </p:cNvPr>
              <p:cNvSpPr txBox="1"/>
              <p:nvPr/>
            </p:nvSpPr>
            <p:spPr>
              <a:xfrm>
                <a:off x="1945399" y="5053622"/>
                <a:ext cx="6151688" cy="12714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&amp;=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𝐴𝑡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&amp;=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&amp;=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D036E1C3-639B-5DC2-366F-409F9A15E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399" y="5053622"/>
                <a:ext cx="6151688" cy="12714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74941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1" name="Đồ họa 4">
            <a:extLst>
              <a:ext uri="{FF2B5EF4-FFF2-40B4-BE49-F238E27FC236}">
                <a16:creationId xmlns:a16="http://schemas.microsoft.com/office/drawing/2014/main" id="{2D04CEAA-D1F9-F6A6-6D9B-826413A47FEF}"/>
              </a:ext>
            </a:extLst>
          </p:cNvPr>
          <p:cNvSpPr/>
          <p:nvPr/>
        </p:nvSpPr>
        <p:spPr>
          <a:xfrm>
            <a:off x="1004012" y="129842"/>
            <a:ext cx="6745757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2" name="Đồ họa 4">
            <a:extLst>
              <a:ext uri="{FF2B5EF4-FFF2-40B4-BE49-F238E27FC236}">
                <a16:creationId xmlns:a16="http://schemas.microsoft.com/office/drawing/2014/main" id="{6669B440-CA14-473C-87DC-B8615921EF8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13" name="Đồ họa 4">
            <a:extLst>
              <a:ext uri="{FF2B5EF4-FFF2-40B4-BE49-F238E27FC236}">
                <a16:creationId xmlns:a16="http://schemas.microsoft.com/office/drawing/2014/main" id="{52066719-5ABE-B91A-17B2-DC7BE3D02FB6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4" name="Đồ họa 4">
            <a:extLst>
              <a:ext uri="{FF2B5EF4-FFF2-40B4-BE49-F238E27FC236}">
                <a16:creationId xmlns:a16="http://schemas.microsoft.com/office/drawing/2014/main" id="{07CA8037-1673-AE16-EDC7-7CFA4DE012F7}"/>
              </a:ext>
            </a:extLst>
          </p:cNvPr>
          <p:cNvSpPr txBox="1"/>
          <p:nvPr/>
        </p:nvSpPr>
        <p:spPr>
          <a:xfrm>
            <a:off x="1036370" y="202504"/>
            <a:ext cx="67457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Đường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cong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,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mặt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cong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trong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KG3C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Hộp Văn bản 2">
                <a:extLst>
                  <a:ext uri="{FF2B5EF4-FFF2-40B4-BE49-F238E27FC236}">
                    <a16:creationId xmlns:a16="http://schemas.microsoft.com/office/drawing/2014/main" id="{443DE818-7914-2730-07E2-5AEB9B86C9C0}"/>
                  </a:ext>
                </a:extLst>
              </p:cNvPr>
              <p:cNvSpPr txBox="1"/>
              <p:nvPr/>
            </p:nvSpPr>
            <p:spPr>
              <a:xfrm>
                <a:off x="904546" y="863226"/>
                <a:ext cx="9712654" cy="1874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/>
                  <a:t>Bài 1: (GK 20162 NN1) </a:t>
                </a:r>
                <a:r>
                  <a:rPr lang="en-US" sz="2400" dirty="0" err="1"/>
                  <a:t>Viết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phương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trình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tiếp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tuyến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pháp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diện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cong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tại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điểm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ứng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Hộp Văn bản 2">
                <a:extLst>
                  <a:ext uri="{FF2B5EF4-FFF2-40B4-BE49-F238E27FC236}">
                    <a16:creationId xmlns:a16="http://schemas.microsoft.com/office/drawing/2014/main" id="{443DE818-7914-2730-07E2-5AEB9B86C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6" y="863226"/>
                <a:ext cx="9712654" cy="1874039"/>
              </a:xfrm>
              <a:prstGeom prst="rect">
                <a:avLst/>
              </a:prstGeom>
              <a:blipFill>
                <a:blip r:embed="rId3"/>
                <a:stretch>
                  <a:fillRect l="-941" b="-1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04414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1" name="Đồ họa 4">
            <a:extLst>
              <a:ext uri="{FF2B5EF4-FFF2-40B4-BE49-F238E27FC236}">
                <a16:creationId xmlns:a16="http://schemas.microsoft.com/office/drawing/2014/main" id="{2D04CEAA-D1F9-F6A6-6D9B-826413A47FEF}"/>
              </a:ext>
            </a:extLst>
          </p:cNvPr>
          <p:cNvSpPr/>
          <p:nvPr/>
        </p:nvSpPr>
        <p:spPr>
          <a:xfrm>
            <a:off x="1004012" y="129842"/>
            <a:ext cx="6745757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2" name="Đồ họa 4">
            <a:extLst>
              <a:ext uri="{FF2B5EF4-FFF2-40B4-BE49-F238E27FC236}">
                <a16:creationId xmlns:a16="http://schemas.microsoft.com/office/drawing/2014/main" id="{6669B440-CA14-473C-87DC-B8615921EF8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13" name="Đồ họa 4">
            <a:extLst>
              <a:ext uri="{FF2B5EF4-FFF2-40B4-BE49-F238E27FC236}">
                <a16:creationId xmlns:a16="http://schemas.microsoft.com/office/drawing/2014/main" id="{52066719-5ABE-B91A-17B2-DC7BE3D02FB6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4" name="Đồ họa 4">
            <a:extLst>
              <a:ext uri="{FF2B5EF4-FFF2-40B4-BE49-F238E27FC236}">
                <a16:creationId xmlns:a16="http://schemas.microsoft.com/office/drawing/2014/main" id="{07CA8037-1673-AE16-EDC7-7CFA4DE012F7}"/>
              </a:ext>
            </a:extLst>
          </p:cNvPr>
          <p:cNvSpPr txBox="1"/>
          <p:nvPr/>
        </p:nvSpPr>
        <p:spPr>
          <a:xfrm>
            <a:off x="1036370" y="202504"/>
            <a:ext cx="67457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Đường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cong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,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mặt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cong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trong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KG3C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Hộp Văn bản 2">
                <a:extLst>
                  <a:ext uri="{FF2B5EF4-FFF2-40B4-BE49-F238E27FC236}">
                    <a16:creationId xmlns:a16="http://schemas.microsoft.com/office/drawing/2014/main" id="{443DE818-7914-2730-07E2-5AEB9B86C9C0}"/>
                  </a:ext>
                </a:extLst>
              </p:cNvPr>
              <p:cNvSpPr txBox="1"/>
              <p:nvPr/>
            </p:nvSpPr>
            <p:spPr>
              <a:xfrm>
                <a:off x="904546" y="863226"/>
                <a:ext cx="9712654" cy="3567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/>
                  <a:t>Bài 1: (GK 20162 NN1) </a:t>
                </a:r>
                <a:r>
                  <a:rPr lang="en-US" sz="2400" dirty="0" err="1"/>
                  <a:t>Viết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phương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trình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tiếp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tuyến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pháp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diện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cong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tại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điểm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ứng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 err="1"/>
                  <a:t>Đáp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số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tham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khảo</a:t>
                </a:r>
                <a:r>
                  <a:rPr lang="en-US" sz="2400" b="1" dirty="0"/>
                  <a:t>: </a:t>
                </a:r>
                <a:r>
                  <a:rPr lang="en-US" sz="2400" dirty="0"/>
                  <a:t>Pt </a:t>
                </a:r>
                <a:r>
                  <a:rPr lang="en-US" sz="2400" dirty="0" err="1"/>
                  <a:t>tiếp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tuyến</a:t>
                </a:r>
                <a:r>
                  <a:rPr lang="en-US" sz="2400" dirty="0"/>
                  <a:t>:</a:t>
                </a:r>
              </a:p>
              <a:p>
                <a:pPr>
                  <a:lnSpc>
                    <a:spcPct val="150000"/>
                  </a:lnSpc>
                </a:pPr>
                <a:endParaRPr lang="en-US" sz="2400" dirty="0"/>
              </a:p>
              <a:p>
                <a:pPr>
                  <a:lnSpc>
                    <a:spcPct val="150000"/>
                  </a:lnSpc>
                  <a:tabLst>
                    <a:tab pos="3032125" algn="l"/>
                  </a:tabLst>
                </a:pPr>
                <a:r>
                  <a:rPr lang="en-US" sz="2400" dirty="0"/>
                  <a:t>	Pt </a:t>
                </a:r>
                <a:r>
                  <a:rPr lang="en-US" sz="2400" dirty="0" err="1"/>
                  <a:t>pháp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diện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 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3" name="Hộp Văn bản 2">
                <a:extLst>
                  <a:ext uri="{FF2B5EF4-FFF2-40B4-BE49-F238E27FC236}">
                    <a16:creationId xmlns:a16="http://schemas.microsoft.com/office/drawing/2014/main" id="{443DE818-7914-2730-07E2-5AEB9B86C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6" y="863226"/>
                <a:ext cx="9712654" cy="3567643"/>
              </a:xfrm>
              <a:prstGeom prst="rect">
                <a:avLst/>
              </a:prstGeom>
              <a:blipFill>
                <a:blip r:embed="rId3"/>
                <a:stretch>
                  <a:fillRect l="-941" b="-2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83E71AD6-C938-4102-6F82-83CA113AD390}"/>
                  </a:ext>
                </a:extLst>
              </p:cNvPr>
              <p:cNvSpPr txBox="1"/>
              <p:nvPr/>
            </p:nvSpPr>
            <p:spPr>
              <a:xfrm>
                <a:off x="5760873" y="2183607"/>
                <a:ext cx="2231021" cy="18483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&amp;=</m:t>
                              </m:r>
                              <m:f>
                                <m:f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&amp;=</m:t>
                              </m:r>
                              <m:f>
                                <m:f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&amp;=</m:t>
                              </m:r>
                              <m:f>
                                <m:f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83E71AD6-C938-4102-6F82-83CA113AD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873" y="2183607"/>
                <a:ext cx="2231021" cy="18483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69842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1" name="Đồ họa 4">
            <a:extLst>
              <a:ext uri="{FF2B5EF4-FFF2-40B4-BE49-F238E27FC236}">
                <a16:creationId xmlns:a16="http://schemas.microsoft.com/office/drawing/2014/main" id="{2D04CEAA-D1F9-F6A6-6D9B-826413A47FEF}"/>
              </a:ext>
            </a:extLst>
          </p:cNvPr>
          <p:cNvSpPr/>
          <p:nvPr/>
        </p:nvSpPr>
        <p:spPr>
          <a:xfrm>
            <a:off x="1004012" y="129842"/>
            <a:ext cx="6745757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2" name="Đồ họa 4">
            <a:extLst>
              <a:ext uri="{FF2B5EF4-FFF2-40B4-BE49-F238E27FC236}">
                <a16:creationId xmlns:a16="http://schemas.microsoft.com/office/drawing/2014/main" id="{6669B440-CA14-473C-87DC-B8615921EF8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13" name="Đồ họa 4">
            <a:extLst>
              <a:ext uri="{FF2B5EF4-FFF2-40B4-BE49-F238E27FC236}">
                <a16:creationId xmlns:a16="http://schemas.microsoft.com/office/drawing/2014/main" id="{52066719-5ABE-B91A-17B2-DC7BE3D02FB6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4" name="Đồ họa 4">
            <a:extLst>
              <a:ext uri="{FF2B5EF4-FFF2-40B4-BE49-F238E27FC236}">
                <a16:creationId xmlns:a16="http://schemas.microsoft.com/office/drawing/2014/main" id="{07CA8037-1673-AE16-EDC7-7CFA4DE012F7}"/>
              </a:ext>
            </a:extLst>
          </p:cNvPr>
          <p:cNvSpPr txBox="1"/>
          <p:nvPr/>
        </p:nvSpPr>
        <p:spPr>
          <a:xfrm>
            <a:off x="1036370" y="202504"/>
            <a:ext cx="67457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Đường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cong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,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mặt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cong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trong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KG3C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Hộp Văn bản 2">
                <a:extLst>
                  <a:ext uri="{FF2B5EF4-FFF2-40B4-BE49-F238E27FC236}">
                    <a16:creationId xmlns:a16="http://schemas.microsoft.com/office/drawing/2014/main" id="{443DE818-7914-2730-07E2-5AEB9B86C9C0}"/>
                  </a:ext>
                </a:extLst>
              </p:cNvPr>
              <p:cNvSpPr txBox="1"/>
              <p:nvPr/>
            </p:nvSpPr>
            <p:spPr>
              <a:xfrm>
                <a:off x="904546" y="863226"/>
                <a:ext cx="9712654" cy="16758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/>
                  <a:t>Bài 2: (GK 20212 NN1) </a:t>
                </a:r>
                <a:r>
                  <a:rPr lang="en-US" sz="2400" dirty="0" err="1"/>
                  <a:t>Viết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phương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trình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tiếp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diện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pháp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tuyến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cong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⁡(2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+3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tại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điểm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(0;−1;−1)</m:t>
                    </m:r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Hộp Văn bản 2">
                <a:extLst>
                  <a:ext uri="{FF2B5EF4-FFF2-40B4-BE49-F238E27FC236}">
                    <a16:creationId xmlns:a16="http://schemas.microsoft.com/office/drawing/2014/main" id="{443DE818-7914-2730-07E2-5AEB9B86C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6" y="863226"/>
                <a:ext cx="9712654" cy="1675843"/>
              </a:xfrm>
              <a:prstGeom prst="rect">
                <a:avLst/>
              </a:prstGeom>
              <a:blipFill>
                <a:blip r:embed="rId3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Không có mô tả ảnh.">
            <a:extLst>
              <a:ext uri="{FF2B5EF4-FFF2-40B4-BE49-F238E27FC236}">
                <a16:creationId xmlns:a16="http://schemas.microsoft.com/office/drawing/2014/main" id="{7207BE04-D6FC-A4ED-8838-29D42D871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7259" y="-356294"/>
            <a:ext cx="5416650" cy="96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433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BE53865D-F166-15AB-EC1E-C34202A9A442}"/>
              </a:ext>
            </a:extLst>
          </p:cNvPr>
          <p:cNvSpPr txBox="1"/>
          <p:nvPr/>
        </p:nvSpPr>
        <p:spPr>
          <a:xfrm>
            <a:off x="3495040" y="180993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Các</a:t>
            </a:r>
            <a:r>
              <a:rPr lang="en-US" sz="3600" b="1" dirty="0"/>
              <a:t> </a:t>
            </a:r>
            <a:r>
              <a:rPr lang="en-US" sz="3600" b="1" dirty="0" err="1"/>
              <a:t>nguồn</a:t>
            </a:r>
            <a:r>
              <a:rPr lang="en-US" sz="3600" b="1" dirty="0"/>
              <a:t> </a:t>
            </a:r>
            <a:r>
              <a:rPr lang="en-US" sz="3600" b="1" dirty="0" err="1"/>
              <a:t>tham</a:t>
            </a:r>
            <a:r>
              <a:rPr lang="en-US" sz="3600" b="1" dirty="0"/>
              <a:t> </a:t>
            </a:r>
            <a:r>
              <a:rPr lang="en-US" sz="3600" b="1" dirty="0" err="1"/>
              <a:t>khảo</a:t>
            </a:r>
            <a:endParaRPr lang="en-US" sz="3200" b="1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8FB6F65-E136-CDB1-F4B4-147D1FE722EB}"/>
              </a:ext>
            </a:extLst>
          </p:cNvPr>
          <p:cNvSpPr txBox="1"/>
          <p:nvPr/>
        </p:nvSpPr>
        <p:spPr>
          <a:xfrm>
            <a:off x="1909731" y="620416"/>
            <a:ext cx="8809418" cy="578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err="1"/>
              <a:t>Toán</a:t>
            </a:r>
            <a:r>
              <a:rPr lang="en-US" sz="2400" b="1" dirty="0"/>
              <a:t> </a:t>
            </a:r>
            <a:r>
              <a:rPr lang="en-US" sz="2400" b="1" dirty="0" err="1"/>
              <a:t>học</a:t>
            </a:r>
            <a:r>
              <a:rPr lang="en-US" sz="2400" b="1" dirty="0"/>
              <a:t> Cao </a:t>
            </a:r>
            <a:r>
              <a:rPr lang="en-US" sz="2400" b="1" dirty="0" err="1"/>
              <a:t>cấp</a:t>
            </a:r>
            <a:r>
              <a:rPr lang="en-US" sz="2400" b="1" dirty="0"/>
              <a:t> – </a:t>
            </a:r>
            <a:r>
              <a:rPr lang="en-US" sz="2400" b="1" dirty="0" err="1"/>
              <a:t>Nguyễn</a:t>
            </a:r>
            <a:r>
              <a:rPr lang="en-US" sz="2400" b="1" dirty="0"/>
              <a:t> </a:t>
            </a:r>
            <a:r>
              <a:rPr lang="en-US" sz="2400" b="1" dirty="0" err="1"/>
              <a:t>Đình</a:t>
            </a:r>
            <a:r>
              <a:rPr lang="en-US" sz="2400" b="1" dirty="0"/>
              <a:t> </a:t>
            </a:r>
            <a:r>
              <a:rPr lang="en-US" sz="2400" b="1" dirty="0" err="1"/>
              <a:t>Trí</a:t>
            </a:r>
            <a:r>
              <a:rPr lang="en-US" sz="2400" b="1" dirty="0"/>
              <a:t> (</a:t>
            </a:r>
            <a:r>
              <a:rPr lang="en-US" sz="2400" b="1" dirty="0" err="1"/>
              <a:t>chủ</a:t>
            </a:r>
            <a:r>
              <a:rPr lang="en-US" sz="2400" b="1" dirty="0"/>
              <a:t> </a:t>
            </a:r>
            <a:r>
              <a:rPr lang="en-US" sz="2400" b="1" dirty="0" err="1"/>
              <a:t>biên</a:t>
            </a:r>
            <a:r>
              <a:rPr lang="en-US" sz="2400" b="1" dirty="0"/>
              <a:t>) - </a:t>
            </a:r>
            <a:r>
              <a:rPr lang="en-US" sz="2400" b="1" dirty="0" err="1"/>
              <a:t>tập</a:t>
            </a:r>
            <a:r>
              <a:rPr lang="en-US" sz="2400" b="1" dirty="0"/>
              <a:t> 3</a:t>
            </a: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35E4CD58-B792-7AA8-90C6-7BFB2FE42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9137" y="1419523"/>
            <a:ext cx="3608915" cy="355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9831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1" name="Đồ họa 4">
            <a:extLst>
              <a:ext uri="{FF2B5EF4-FFF2-40B4-BE49-F238E27FC236}">
                <a16:creationId xmlns:a16="http://schemas.microsoft.com/office/drawing/2014/main" id="{2D04CEAA-D1F9-F6A6-6D9B-826413A47FEF}"/>
              </a:ext>
            </a:extLst>
          </p:cNvPr>
          <p:cNvSpPr/>
          <p:nvPr/>
        </p:nvSpPr>
        <p:spPr>
          <a:xfrm>
            <a:off x="1004012" y="129842"/>
            <a:ext cx="6745757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2" name="Đồ họa 4">
            <a:extLst>
              <a:ext uri="{FF2B5EF4-FFF2-40B4-BE49-F238E27FC236}">
                <a16:creationId xmlns:a16="http://schemas.microsoft.com/office/drawing/2014/main" id="{6669B440-CA14-473C-87DC-B8615921EF8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13" name="Đồ họa 4">
            <a:extLst>
              <a:ext uri="{FF2B5EF4-FFF2-40B4-BE49-F238E27FC236}">
                <a16:creationId xmlns:a16="http://schemas.microsoft.com/office/drawing/2014/main" id="{52066719-5ABE-B91A-17B2-DC7BE3D02FB6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4" name="Đồ họa 4">
            <a:extLst>
              <a:ext uri="{FF2B5EF4-FFF2-40B4-BE49-F238E27FC236}">
                <a16:creationId xmlns:a16="http://schemas.microsoft.com/office/drawing/2014/main" id="{07CA8037-1673-AE16-EDC7-7CFA4DE012F7}"/>
              </a:ext>
            </a:extLst>
          </p:cNvPr>
          <p:cNvSpPr txBox="1"/>
          <p:nvPr/>
        </p:nvSpPr>
        <p:spPr>
          <a:xfrm>
            <a:off x="1036370" y="202504"/>
            <a:ext cx="67457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Đường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cong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,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mặt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cong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trong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KG3C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Hộp Văn bản 2">
                <a:extLst>
                  <a:ext uri="{FF2B5EF4-FFF2-40B4-BE49-F238E27FC236}">
                    <a16:creationId xmlns:a16="http://schemas.microsoft.com/office/drawing/2014/main" id="{443DE818-7914-2730-07E2-5AEB9B86C9C0}"/>
                  </a:ext>
                </a:extLst>
              </p:cNvPr>
              <p:cNvSpPr txBox="1"/>
              <p:nvPr/>
            </p:nvSpPr>
            <p:spPr>
              <a:xfrm>
                <a:off x="904546" y="863226"/>
                <a:ext cx="9712654" cy="3146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/>
                  <a:t>Bài 2: (GK 20212 NN1) </a:t>
                </a:r>
                <a:r>
                  <a:rPr lang="en-US" sz="2400" dirty="0" err="1"/>
                  <a:t>Viết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phương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trình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tiếp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diện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pháp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tuyến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cong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⁡(2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+3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tại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điểm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(0;−1;−1)</m:t>
                    </m:r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/>
                  <a:t>Đáp </a:t>
                </a:r>
                <a:r>
                  <a:rPr lang="en-US" sz="2400" b="1" dirty="0" err="1"/>
                  <a:t>số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tham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khảo</a:t>
                </a:r>
                <a:r>
                  <a:rPr lang="en-US" sz="2400" b="1" dirty="0"/>
                  <a:t>: </a:t>
                </a:r>
                <a:r>
                  <a:rPr lang="en-US" sz="2400" dirty="0"/>
                  <a:t>Pt </a:t>
                </a:r>
                <a:r>
                  <a:rPr lang="en-US" sz="2400" dirty="0" err="1"/>
                  <a:t>tiếp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diện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−2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+6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+4=0</m:t>
                    </m:r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  <a:tabLst>
                    <a:tab pos="3032125" algn="l"/>
                  </a:tabLst>
                </a:pPr>
                <a:r>
                  <a:rPr lang="en-US" sz="2400" dirty="0"/>
                  <a:t>	Pt </a:t>
                </a:r>
                <a:r>
                  <a:rPr lang="en-US" sz="2400" dirty="0" err="1"/>
                  <a:t>pháp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tuyến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sz="2400" b="1" dirty="0"/>
              </a:p>
              <a:p>
                <a:pPr>
                  <a:lnSpc>
                    <a:spcPct val="15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Hộp Văn bản 2">
                <a:extLst>
                  <a:ext uri="{FF2B5EF4-FFF2-40B4-BE49-F238E27FC236}">
                    <a16:creationId xmlns:a16="http://schemas.microsoft.com/office/drawing/2014/main" id="{443DE818-7914-2730-07E2-5AEB9B86C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6" y="863226"/>
                <a:ext cx="9712654" cy="3146439"/>
              </a:xfrm>
              <a:prstGeom prst="rect">
                <a:avLst/>
              </a:prstGeom>
              <a:blipFill>
                <a:blip r:embed="rId3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Không có mô tả ảnh.">
            <a:extLst>
              <a:ext uri="{FF2B5EF4-FFF2-40B4-BE49-F238E27FC236}">
                <a16:creationId xmlns:a16="http://schemas.microsoft.com/office/drawing/2014/main" id="{7207BE04-D6FC-A4ED-8838-29D42D871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7259" y="-356294"/>
            <a:ext cx="5416650" cy="96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2908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48386" y="202504"/>
            <a:ext cx="36038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Tài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liệu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tham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khảo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D12DEAD-CDB7-29DB-04BB-1CFC91723007}"/>
              </a:ext>
            </a:extLst>
          </p:cNvPr>
          <p:cNvSpPr txBox="1"/>
          <p:nvPr/>
        </p:nvSpPr>
        <p:spPr>
          <a:xfrm>
            <a:off x="963598" y="939587"/>
            <a:ext cx="10039682" cy="1675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[1] </a:t>
            </a:r>
            <a:r>
              <a:rPr lang="en-US" sz="2400" b="1" dirty="0" err="1"/>
              <a:t>Bài</a:t>
            </a:r>
            <a:r>
              <a:rPr lang="en-US" sz="2400" b="1" dirty="0"/>
              <a:t> </a:t>
            </a:r>
            <a:r>
              <a:rPr lang="en-US" sz="2400" b="1" dirty="0" err="1"/>
              <a:t>giảng</a:t>
            </a:r>
            <a:r>
              <a:rPr lang="en-US" sz="2400" b="1" dirty="0"/>
              <a:t> </a:t>
            </a:r>
            <a:r>
              <a:rPr lang="en-US" sz="2400" b="1" dirty="0" err="1"/>
              <a:t>Giải</a:t>
            </a:r>
            <a:r>
              <a:rPr lang="en-US" sz="2400" b="1" dirty="0"/>
              <a:t> </a:t>
            </a:r>
            <a:r>
              <a:rPr lang="en-US" sz="2400" b="1" dirty="0" err="1"/>
              <a:t>tích</a:t>
            </a:r>
            <a:r>
              <a:rPr lang="en-US" sz="2400" b="1" dirty="0"/>
              <a:t> 2 - TS. Bùi Xuân </a:t>
            </a:r>
            <a:r>
              <a:rPr lang="en-US" sz="2400" b="1" dirty="0" err="1"/>
              <a:t>Diệu</a:t>
            </a:r>
            <a:r>
              <a:rPr lang="en-US" sz="2400" b="1" dirty="0"/>
              <a:t> (</a:t>
            </a:r>
            <a:r>
              <a:rPr lang="en-US" sz="2400" b="1" dirty="0" err="1"/>
              <a:t>ver</a:t>
            </a:r>
            <a:r>
              <a:rPr lang="en-US" sz="2400" b="1" dirty="0"/>
              <a:t> 2017)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[2] </a:t>
            </a:r>
            <a:r>
              <a:rPr lang="en-US" sz="2400" b="1" dirty="0" err="1"/>
              <a:t>Đề</a:t>
            </a:r>
            <a:r>
              <a:rPr lang="en-US" sz="2400" b="1" dirty="0"/>
              <a:t> </a:t>
            </a:r>
            <a:r>
              <a:rPr lang="en-US" sz="2400" b="1" dirty="0" err="1"/>
              <a:t>thi</a:t>
            </a:r>
            <a:r>
              <a:rPr lang="en-US" sz="2400" b="1" dirty="0"/>
              <a:t> GK MI1121 </a:t>
            </a:r>
            <a:r>
              <a:rPr lang="en-US" sz="2400" b="1" dirty="0" err="1"/>
              <a:t>các</a:t>
            </a:r>
            <a:r>
              <a:rPr lang="en-US" sz="2400" b="1" dirty="0"/>
              <a:t> </a:t>
            </a:r>
            <a:r>
              <a:rPr lang="en-US" sz="2400" b="1" dirty="0" err="1"/>
              <a:t>kì</a:t>
            </a:r>
            <a:endParaRPr lang="en-US" sz="2400" b="1" dirty="0"/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140694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C61589-7609-4FBF-9071-4462BBD77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14" cy="69232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Đồ họa 4">
            <a:extLst>
              <a:ext uri="{FF2B5EF4-FFF2-40B4-BE49-F238E27FC236}">
                <a16:creationId xmlns:a16="http://schemas.microsoft.com/office/drawing/2014/main" id="{E98D8B4E-59F3-43E3-B7E2-413EE54CF6C9}"/>
              </a:ext>
            </a:extLst>
          </p:cNvPr>
          <p:cNvSpPr/>
          <p:nvPr/>
        </p:nvSpPr>
        <p:spPr>
          <a:xfrm>
            <a:off x="10612879" y="398462"/>
            <a:ext cx="1137962" cy="248089"/>
          </a:xfrm>
          <a:custGeom>
            <a:avLst/>
            <a:gdLst>
              <a:gd name="connsiteX0" fmla="*/ 0 w 2032539"/>
              <a:gd name="connsiteY0" fmla="*/ 0 h 446341"/>
              <a:gd name="connsiteX1" fmla="*/ 2032540 w 2032539"/>
              <a:gd name="connsiteY1" fmla="*/ 0 h 446341"/>
              <a:gd name="connsiteX2" fmla="*/ 2032540 w 2032539"/>
              <a:gd name="connsiteY2" fmla="*/ 446342 h 446341"/>
              <a:gd name="connsiteX3" fmla="*/ 0 w 2032539"/>
              <a:gd name="connsiteY3" fmla="*/ 446342 h 44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2539" h="446341">
                <a:moveTo>
                  <a:pt x="0" y="0"/>
                </a:moveTo>
                <a:lnTo>
                  <a:pt x="2032540" y="0"/>
                </a:lnTo>
                <a:lnTo>
                  <a:pt x="2032540" y="446342"/>
                </a:lnTo>
                <a:lnTo>
                  <a:pt x="0" y="446342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0BBDD742-C116-4590-85DD-9C981A07BB48}"/>
              </a:ext>
            </a:extLst>
          </p:cNvPr>
          <p:cNvSpPr txBox="1"/>
          <p:nvPr/>
        </p:nvSpPr>
        <p:spPr>
          <a:xfrm>
            <a:off x="10339876" y="382421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dirty="0">
                <a:solidFill>
                  <a:srgbClr val="611817"/>
                </a:solidFill>
                <a:cs typeface="Arial"/>
                <a:sym typeface="Arial"/>
                <a:rtl val="0"/>
              </a:rPr>
              <a:t>MÔN HỌC</a:t>
            </a:r>
            <a:endParaRPr lang="vi-VN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8" name="Đồ họa 4">
            <a:extLst>
              <a:ext uri="{FF2B5EF4-FFF2-40B4-BE49-F238E27FC236}">
                <a16:creationId xmlns:a16="http://schemas.microsoft.com/office/drawing/2014/main" id="{884563B1-13AE-4416-99F3-7E6EA49AC57C}"/>
              </a:ext>
            </a:extLst>
          </p:cNvPr>
          <p:cNvSpPr txBox="1"/>
          <p:nvPr/>
        </p:nvSpPr>
        <p:spPr>
          <a:xfrm>
            <a:off x="2339695" y="1484567"/>
            <a:ext cx="7512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Bài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tập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thêm</a:t>
            </a:r>
            <a:endParaRPr lang="vi-VN" sz="40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grpSp>
        <p:nvGrpSpPr>
          <p:cNvPr id="10" name="Đồ họa 2">
            <a:extLst>
              <a:ext uri="{FF2B5EF4-FFF2-40B4-BE49-F238E27FC236}">
                <a16:creationId xmlns:a16="http://schemas.microsoft.com/office/drawing/2014/main" id="{25882A35-BDD3-42C1-B509-F19939C01840}"/>
              </a:ext>
            </a:extLst>
          </p:cNvPr>
          <p:cNvGrpSpPr/>
          <p:nvPr/>
        </p:nvGrpSpPr>
        <p:grpSpPr>
          <a:xfrm>
            <a:off x="5032582" y="2578990"/>
            <a:ext cx="2123649" cy="850010"/>
            <a:chOff x="4772025" y="2900362"/>
            <a:chExt cx="2644806" cy="1058608"/>
          </a:xfrm>
        </p:grpSpPr>
        <p:grpSp>
          <p:nvGrpSpPr>
            <p:cNvPr id="11" name="Đồ họa 2">
              <a:extLst>
                <a:ext uri="{FF2B5EF4-FFF2-40B4-BE49-F238E27FC236}">
                  <a16:creationId xmlns:a16="http://schemas.microsoft.com/office/drawing/2014/main" id="{7A02E805-1421-421D-BEA0-50C807503088}"/>
                </a:ext>
              </a:extLst>
            </p:cNvPr>
            <p:cNvGrpSpPr/>
            <p:nvPr/>
          </p:nvGrpSpPr>
          <p:grpSpPr>
            <a:xfrm>
              <a:off x="4772025" y="2900362"/>
              <a:ext cx="2644806" cy="792384"/>
              <a:chOff x="4772025" y="2900362"/>
              <a:chExt cx="2644806" cy="792384"/>
            </a:xfrm>
          </p:grpSpPr>
          <p:sp>
            <p:nvSpPr>
              <p:cNvPr id="15" name="Đồ họa 2">
                <a:extLst>
                  <a:ext uri="{FF2B5EF4-FFF2-40B4-BE49-F238E27FC236}">
                    <a16:creationId xmlns:a16="http://schemas.microsoft.com/office/drawing/2014/main" id="{944D54BE-77D4-4831-9BE9-6D0F52297D8E}"/>
                  </a:ext>
                </a:extLst>
              </p:cNvPr>
              <p:cNvSpPr/>
              <p:nvPr/>
            </p:nvSpPr>
            <p:spPr>
              <a:xfrm>
                <a:off x="4772025" y="2900362"/>
                <a:ext cx="2644806" cy="792384"/>
              </a:xfrm>
              <a:custGeom>
                <a:avLst/>
                <a:gdLst>
                  <a:gd name="connsiteX0" fmla="*/ 2248567 w 2644806"/>
                  <a:gd name="connsiteY0" fmla="*/ 792385 h 792384"/>
                  <a:gd name="connsiteX1" fmla="*/ 396240 w 2644806"/>
                  <a:gd name="connsiteY1" fmla="*/ 792385 h 792384"/>
                  <a:gd name="connsiteX2" fmla="*/ 0 w 2644806"/>
                  <a:gd name="connsiteY2" fmla="*/ 396240 h 792384"/>
                  <a:gd name="connsiteX3" fmla="*/ 0 w 2644806"/>
                  <a:gd name="connsiteY3" fmla="*/ 396240 h 792384"/>
                  <a:gd name="connsiteX4" fmla="*/ 396240 w 2644806"/>
                  <a:gd name="connsiteY4" fmla="*/ 0 h 792384"/>
                  <a:gd name="connsiteX5" fmla="*/ 2248567 w 2644806"/>
                  <a:gd name="connsiteY5" fmla="*/ 0 h 792384"/>
                  <a:gd name="connsiteX6" fmla="*/ 2644807 w 2644806"/>
                  <a:gd name="connsiteY6" fmla="*/ 396240 h 792384"/>
                  <a:gd name="connsiteX7" fmla="*/ 2644807 w 2644806"/>
                  <a:gd name="connsiteY7" fmla="*/ 396240 h 792384"/>
                  <a:gd name="connsiteX8" fmla="*/ 2248567 w 2644806"/>
                  <a:gd name="connsiteY8" fmla="*/ 792385 h 792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44806" h="792384">
                    <a:moveTo>
                      <a:pt x="2248567" y="792385"/>
                    </a:moveTo>
                    <a:lnTo>
                      <a:pt x="396240" y="792385"/>
                    </a:lnTo>
                    <a:cubicBezTo>
                      <a:pt x="177356" y="792385"/>
                      <a:pt x="0" y="615029"/>
                      <a:pt x="0" y="396240"/>
                    </a:cubicBezTo>
                    <a:lnTo>
                      <a:pt x="0" y="396240"/>
                    </a:lnTo>
                    <a:cubicBezTo>
                      <a:pt x="0" y="177356"/>
                      <a:pt x="177356" y="0"/>
                      <a:pt x="396240" y="0"/>
                    </a:cubicBezTo>
                    <a:lnTo>
                      <a:pt x="2248567" y="0"/>
                    </a:lnTo>
                    <a:cubicBezTo>
                      <a:pt x="2467356" y="0"/>
                      <a:pt x="2644807" y="177356"/>
                      <a:pt x="2644807" y="396240"/>
                    </a:cubicBezTo>
                    <a:lnTo>
                      <a:pt x="2644807" y="396240"/>
                    </a:lnTo>
                    <a:cubicBezTo>
                      <a:pt x="2644712" y="615029"/>
                      <a:pt x="2467356" y="792385"/>
                      <a:pt x="2248567" y="792385"/>
                    </a:cubicBezTo>
                    <a:close/>
                  </a:path>
                </a:pathLst>
              </a:custGeom>
              <a:solidFill>
                <a:srgbClr val="FFCB6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 dirty="0"/>
              </a:p>
            </p:txBody>
          </p:sp>
          <p:sp>
            <p:nvSpPr>
              <p:cNvPr id="16" name="Đồ họa 2">
                <a:extLst>
                  <a:ext uri="{FF2B5EF4-FFF2-40B4-BE49-F238E27FC236}">
                    <a16:creationId xmlns:a16="http://schemas.microsoft.com/office/drawing/2014/main" id="{177AB767-4B17-4BA6-96D3-67524D525E91}"/>
                  </a:ext>
                </a:extLst>
              </p:cNvPr>
              <p:cNvSpPr txBox="1"/>
              <p:nvPr/>
            </p:nvSpPr>
            <p:spPr>
              <a:xfrm>
                <a:off x="5312503" y="2980792"/>
                <a:ext cx="1497692" cy="61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vi-VN" sz="2600" spc="0" baseline="0" dirty="0">
                    <a:solidFill>
                      <a:srgbClr val="611817"/>
                    </a:solidFill>
                    <a:latin typeface="+mj-lt"/>
                    <a:cs typeface="Arial"/>
                    <a:sym typeface="Arial"/>
                    <a:rtl val="0"/>
                  </a:rPr>
                  <a:t>start</a:t>
                </a:r>
              </a:p>
            </p:txBody>
          </p:sp>
        </p:grpSp>
        <p:grpSp>
          <p:nvGrpSpPr>
            <p:cNvPr id="12" name="Đồ họa 2">
              <a:extLst>
                <a:ext uri="{FF2B5EF4-FFF2-40B4-BE49-F238E27FC236}">
                  <a16:creationId xmlns:a16="http://schemas.microsoft.com/office/drawing/2014/main" id="{44584C9D-C048-4077-9738-736CF63E416E}"/>
                </a:ext>
              </a:extLst>
            </p:cNvPr>
            <p:cNvGrpSpPr/>
            <p:nvPr/>
          </p:nvGrpSpPr>
          <p:grpSpPr>
            <a:xfrm>
              <a:off x="6708827" y="3424373"/>
              <a:ext cx="420496" cy="534597"/>
              <a:chOff x="6708827" y="3424373"/>
              <a:chExt cx="420496" cy="534597"/>
            </a:xfrm>
          </p:grpSpPr>
          <p:sp>
            <p:nvSpPr>
              <p:cNvPr id="13" name="Đồ họa 2">
                <a:extLst>
                  <a:ext uri="{FF2B5EF4-FFF2-40B4-BE49-F238E27FC236}">
                    <a16:creationId xmlns:a16="http://schemas.microsoft.com/office/drawing/2014/main" id="{AB3384F3-31CB-481E-889A-056E7056A1E8}"/>
                  </a:ext>
                </a:extLst>
              </p:cNvPr>
              <p:cNvSpPr/>
              <p:nvPr/>
            </p:nvSpPr>
            <p:spPr>
              <a:xfrm>
                <a:off x="6709018" y="3424373"/>
                <a:ext cx="420306" cy="534406"/>
              </a:xfrm>
              <a:custGeom>
                <a:avLst/>
                <a:gdLst>
                  <a:gd name="connsiteX0" fmla="*/ 412729 w 420306"/>
                  <a:gd name="connsiteY0" fmla="*/ 395913 h 534406"/>
                  <a:gd name="connsiteX1" fmla="*/ 409014 w 420306"/>
                  <a:gd name="connsiteY1" fmla="*/ 479162 h 534406"/>
                  <a:gd name="connsiteX2" fmla="*/ 410348 w 420306"/>
                  <a:gd name="connsiteY2" fmla="*/ 490496 h 534406"/>
                  <a:gd name="connsiteX3" fmla="*/ 170794 w 420306"/>
                  <a:gd name="connsiteY3" fmla="*/ 534407 h 534406"/>
                  <a:gd name="connsiteX4" fmla="*/ 168603 w 420306"/>
                  <a:gd name="connsiteY4" fmla="*/ 522310 h 534406"/>
                  <a:gd name="connsiteX5" fmla="*/ 24871 w 420306"/>
                  <a:gd name="connsiteY5" fmla="*/ 321428 h 534406"/>
                  <a:gd name="connsiteX6" fmla="*/ 7250 w 420306"/>
                  <a:gd name="connsiteY6" fmla="*/ 253324 h 534406"/>
                  <a:gd name="connsiteX7" fmla="*/ 80973 w 420306"/>
                  <a:gd name="connsiteY7" fmla="*/ 243323 h 534406"/>
                  <a:gd name="connsiteX8" fmla="*/ 94499 w 420306"/>
                  <a:gd name="connsiteY8" fmla="*/ 253610 h 534406"/>
                  <a:gd name="connsiteX9" fmla="*/ 59161 w 420306"/>
                  <a:gd name="connsiteY9" fmla="*/ 60728 h 534406"/>
                  <a:gd name="connsiteX10" fmla="*/ 97928 w 420306"/>
                  <a:gd name="connsiteY10" fmla="*/ 816 h 534406"/>
                  <a:gd name="connsiteX11" fmla="*/ 155364 w 420306"/>
                  <a:gd name="connsiteY11" fmla="*/ 43107 h 534406"/>
                  <a:gd name="connsiteX12" fmla="*/ 168794 w 420306"/>
                  <a:gd name="connsiteY12" fmla="*/ 116735 h 534406"/>
                  <a:gd name="connsiteX13" fmla="*/ 227277 w 420306"/>
                  <a:gd name="connsiteY13" fmla="*/ 123689 h 534406"/>
                  <a:gd name="connsiteX14" fmla="*/ 235183 w 420306"/>
                  <a:gd name="connsiteY14" fmla="*/ 129689 h 534406"/>
                  <a:gd name="connsiteX15" fmla="*/ 303763 w 420306"/>
                  <a:gd name="connsiteY15" fmla="*/ 134452 h 534406"/>
                  <a:gd name="connsiteX16" fmla="*/ 311764 w 420306"/>
                  <a:gd name="connsiteY16" fmla="*/ 140453 h 534406"/>
                  <a:gd name="connsiteX17" fmla="*/ 380344 w 420306"/>
                  <a:gd name="connsiteY17" fmla="*/ 145215 h 534406"/>
                  <a:gd name="connsiteX18" fmla="*/ 404347 w 420306"/>
                  <a:gd name="connsiteY18" fmla="*/ 181696 h 534406"/>
                  <a:gd name="connsiteX19" fmla="*/ 414063 w 420306"/>
                  <a:gd name="connsiteY19" fmla="*/ 234464 h 534406"/>
                  <a:gd name="connsiteX20" fmla="*/ 412729 w 420306"/>
                  <a:gd name="connsiteY20" fmla="*/ 395913 h 53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0306" h="534406">
                    <a:moveTo>
                      <a:pt x="412729" y="395913"/>
                    </a:moveTo>
                    <a:cubicBezTo>
                      <a:pt x="404442" y="436775"/>
                      <a:pt x="408919" y="478781"/>
                      <a:pt x="409014" y="479162"/>
                    </a:cubicBezTo>
                    <a:lnTo>
                      <a:pt x="410348" y="490496"/>
                    </a:lnTo>
                    <a:lnTo>
                      <a:pt x="170794" y="534407"/>
                    </a:lnTo>
                    <a:lnTo>
                      <a:pt x="168603" y="522310"/>
                    </a:lnTo>
                    <a:cubicBezTo>
                      <a:pt x="153840" y="441824"/>
                      <a:pt x="109453" y="379911"/>
                      <a:pt x="24871" y="321428"/>
                    </a:cubicBezTo>
                    <a:cubicBezTo>
                      <a:pt x="-3132" y="302092"/>
                      <a:pt x="-5133" y="272564"/>
                      <a:pt x="7250" y="253324"/>
                    </a:cubicBezTo>
                    <a:cubicBezTo>
                      <a:pt x="19347" y="234464"/>
                      <a:pt x="47636" y="223415"/>
                      <a:pt x="80973" y="243323"/>
                    </a:cubicBezTo>
                    <a:cubicBezTo>
                      <a:pt x="85641" y="246180"/>
                      <a:pt x="90213" y="249609"/>
                      <a:pt x="94499" y="253610"/>
                    </a:cubicBezTo>
                    <a:lnTo>
                      <a:pt x="59161" y="60728"/>
                    </a:lnTo>
                    <a:cubicBezTo>
                      <a:pt x="52970" y="27200"/>
                      <a:pt x="74020" y="5293"/>
                      <a:pt x="97928" y="816"/>
                    </a:cubicBezTo>
                    <a:cubicBezTo>
                      <a:pt x="121740" y="-3565"/>
                      <a:pt x="149172" y="9579"/>
                      <a:pt x="155364" y="43107"/>
                    </a:cubicBezTo>
                    <a:lnTo>
                      <a:pt x="168794" y="116735"/>
                    </a:lnTo>
                    <a:cubicBezTo>
                      <a:pt x="183843" y="114068"/>
                      <a:pt x="208418" y="112259"/>
                      <a:pt x="227277" y="123689"/>
                    </a:cubicBezTo>
                    <a:cubicBezTo>
                      <a:pt x="230230" y="125403"/>
                      <a:pt x="232802" y="127499"/>
                      <a:pt x="235183" y="129689"/>
                    </a:cubicBezTo>
                    <a:cubicBezTo>
                      <a:pt x="245851" y="127022"/>
                      <a:pt x="279570" y="119879"/>
                      <a:pt x="303763" y="134452"/>
                    </a:cubicBezTo>
                    <a:cubicBezTo>
                      <a:pt x="306716" y="136166"/>
                      <a:pt x="309288" y="138262"/>
                      <a:pt x="311764" y="140453"/>
                    </a:cubicBezTo>
                    <a:cubicBezTo>
                      <a:pt x="322337" y="137690"/>
                      <a:pt x="356151" y="130642"/>
                      <a:pt x="380344" y="145215"/>
                    </a:cubicBezTo>
                    <a:cubicBezTo>
                      <a:pt x="393108" y="152835"/>
                      <a:pt x="401299" y="165503"/>
                      <a:pt x="404347" y="181696"/>
                    </a:cubicBezTo>
                    <a:lnTo>
                      <a:pt x="414063" y="234464"/>
                    </a:lnTo>
                    <a:cubicBezTo>
                      <a:pt x="422826" y="283613"/>
                      <a:pt x="422349" y="348383"/>
                      <a:pt x="412729" y="3959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4" name="Đồ họa 2">
                <a:extLst>
                  <a:ext uri="{FF2B5EF4-FFF2-40B4-BE49-F238E27FC236}">
                    <a16:creationId xmlns:a16="http://schemas.microsoft.com/office/drawing/2014/main" id="{D3C44450-CC93-4110-8F7F-72F78EA5472B}"/>
                  </a:ext>
                </a:extLst>
              </p:cNvPr>
              <p:cNvSpPr/>
              <p:nvPr/>
            </p:nvSpPr>
            <p:spPr>
              <a:xfrm>
                <a:off x="6708827" y="3424563"/>
                <a:ext cx="420448" cy="534406"/>
              </a:xfrm>
              <a:custGeom>
                <a:avLst/>
                <a:gdLst>
                  <a:gd name="connsiteX0" fmla="*/ 414063 w 420448"/>
                  <a:gd name="connsiteY0" fmla="*/ 234464 h 534406"/>
                  <a:gd name="connsiteX1" fmla="*/ 404347 w 420448"/>
                  <a:gd name="connsiteY1" fmla="*/ 181696 h 534406"/>
                  <a:gd name="connsiteX2" fmla="*/ 380344 w 420448"/>
                  <a:gd name="connsiteY2" fmla="*/ 145215 h 534406"/>
                  <a:gd name="connsiteX3" fmla="*/ 311764 w 420448"/>
                  <a:gd name="connsiteY3" fmla="*/ 140453 h 534406"/>
                  <a:gd name="connsiteX4" fmla="*/ 303763 w 420448"/>
                  <a:gd name="connsiteY4" fmla="*/ 134452 h 534406"/>
                  <a:gd name="connsiteX5" fmla="*/ 235183 w 420448"/>
                  <a:gd name="connsiteY5" fmla="*/ 129689 h 534406"/>
                  <a:gd name="connsiteX6" fmla="*/ 227277 w 420448"/>
                  <a:gd name="connsiteY6" fmla="*/ 123689 h 534406"/>
                  <a:gd name="connsiteX7" fmla="*/ 168794 w 420448"/>
                  <a:gd name="connsiteY7" fmla="*/ 116735 h 534406"/>
                  <a:gd name="connsiteX8" fmla="*/ 155364 w 420448"/>
                  <a:gd name="connsiteY8" fmla="*/ 43107 h 534406"/>
                  <a:gd name="connsiteX9" fmla="*/ 97928 w 420448"/>
                  <a:gd name="connsiteY9" fmla="*/ 816 h 534406"/>
                  <a:gd name="connsiteX10" fmla="*/ 59161 w 420448"/>
                  <a:gd name="connsiteY10" fmla="*/ 60728 h 534406"/>
                  <a:gd name="connsiteX11" fmla="*/ 94499 w 420448"/>
                  <a:gd name="connsiteY11" fmla="*/ 253610 h 534406"/>
                  <a:gd name="connsiteX12" fmla="*/ 80973 w 420448"/>
                  <a:gd name="connsiteY12" fmla="*/ 243323 h 534406"/>
                  <a:gd name="connsiteX13" fmla="*/ 7250 w 420448"/>
                  <a:gd name="connsiteY13" fmla="*/ 253324 h 534406"/>
                  <a:gd name="connsiteX14" fmla="*/ 24871 w 420448"/>
                  <a:gd name="connsiteY14" fmla="*/ 321428 h 534406"/>
                  <a:gd name="connsiteX15" fmla="*/ 168603 w 420448"/>
                  <a:gd name="connsiteY15" fmla="*/ 522310 h 534406"/>
                  <a:gd name="connsiteX16" fmla="*/ 170794 w 420448"/>
                  <a:gd name="connsiteY16" fmla="*/ 534407 h 534406"/>
                  <a:gd name="connsiteX17" fmla="*/ 410348 w 420448"/>
                  <a:gd name="connsiteY17" fmla="*/ 490496 h 534406"/>
                  <a:gd name="connsiteX18" fmla="*/ 409014 w 420448"/>
                  <a:gd name="connsiteY18" fmla="*/ 479162 h 534406"/>
                  <a:gd name="connsiteX19" fmla="*/ 412729 w 420448"/>
                  <a:gd name="connsiteY19" fmla="*/ 395913 h 534406"/>
                  <a:gd name="connsiteX20" fmla="*/ 414063 w 420448"/>
                  <a:gd name="connsiteY20" fmla="*/ 234464 h 534406"/>
                  <a:gd name="connsiteX21" fmla="*/ 388917 w 420448"/>
                  <a:gd name="connsiteY21" fmla="*/ 390865 h 534406"/>
                  <a:gd name="connsiteX22" fmla="*/ 383964 w 420448"/>
                  <a:gd name="connsiteY22" fmla="*/ 470303 h 534406"/>
                  <a:gd name="connsiteX23" fmla="*/ 190320 w 420448"/>
                  <a:gd name="connsiteY23" fmla="*/ 505832 h 534406"/>
                  <a:gd name="connsiteX24" fmla="*/ 38873 w 420448"/>
                  <a:gd name="connsiteY24" fmla="*/ 301235 h 534406"/>
                  <a:gd name="connsiteX25" fmla="*/ 27919 w 420448"/>
                  <a:gd name="connsiteY25" fmla="*/ 266468 h 534406"/>
                  <a:gd name="connsiteX26" fmla="*/ 68496 w 420448"/>
                  <a:gd name="connsiteY26" fmla="*/ 264182 h 534406"/>
                  <a:gd name="connsiteX27" fmla="*/ 106310 w 420448"/>
                  <a:gd name="connsiteY27" fmla="*/ 317522 h 534406"/>
                  <a:gd name="connsiteX28" fmla="*/ 130313 w 420448"/>
                  <a:gd name="connsiteY28" fmla="*/ 313046 h 534406"/>
                  <a:gd name="connsiteX29" fmla="*/ 83164 w 420448"/>
                  <a:gd name="connsiteY29" fmla="*/ 56252 h 534406"/>
                  <a:gd name="connsiteX30" fmla="*/ 102309 w 420448"/>
                  <a:gd name="connsiteY30" fmla="*/ 24819 h 534406"/>
                  <a:gd name="connsiteX31" fmla="*/ 131265 w 420448"/>
                  <a:gd name="connsiteY31" fmla="*/ 47393 h 534406"/>
                  <a:gd name="connsiteX32" fmla="*/ 166032 w 420448"/>
                  <a:gd name="connsiteY32" fmla="*/ 236941 h 534406"/>
                  <a:gd name="connsiteX33" fmla="*/ 190035 w 420448"/>
                  <a:gd name="connsiteY33" fmla="*/ 232559 h 534406"/>
                  <a:gd name="connsiteX34" fmla="*/ 173175 w 420448"/>
                  <a:gd name="connsiteY34" fmla="*/ 140643 h 534406"/>
                  <a:gd name="connsiteX35" fmla="*/ 214704 w 420448"/>
                  <a:gd name="connsiteY35" fmla="*/ 144548 h 534406"/>
                  <a:gd name="connsiteX36" fmla="*/ 227277 w 420448"/>
                  <a:gd name="connsiteY36" fmla="*/ 164456 h 534406"/>
                  <a:gd name="connsiteX37" fmla="*/ 238041 w 420448"/>
                  <a:gd name="connsiteY37" fmla="*/ 223320 h 534406"/>
                  <a:gd name="connsiteX38" fmla="*/ 262044 w 420448"/>
                  <a:gd name="connsiteY38" fmla="*/ 218939 h 534406"/>
                  <a:gd name="connsiteX39" fmla="*/ 251280 w 420448"/>
                  <a:gd name="connsiteY39" fmla="*/ 159979 h 534406"/>
                  <a:gd name="connsiteX40" fmla="*/ 249090 w 420448"/>
                  <a:gd name="connsiteY40" fmla="*/ 151597 h 534406"/>
                  <a:gd name="connsiteX41" fmla="*/ 291285 w 420448"/>
                  <a:gd name="connsiteY41" fmla="*/ 155407 h 534406"/>
                  <a:gd name="connsiteX42" fmla="*/ 303763 w 420448"/>
                  <a:gd name="connsiteY42" fmla="*/ 175219 h 534406"/>
                  <a:gd name="connsiteX43" fmla="*/ 314622 w 420448"/>
                  <a:gd name="connsiteY43" fmla="*/ 234179 h 534406"/>
                  <a:gd name="connsiteX44" fmla="*/ 338625 w 420448"/>
                  <a:gd name="connsiteY44" fmla="*/ 229797 h 534406"/>
                  <a:gd name="connsiteX45" fmla="*/ 327766 w 420448"/>
                  <a:gd name="connsiteY45" fmla="*/ 170837 h 534406"/>
                  <a:gd name="connsiteX46" fmla="*/ 325575 w 420448"/>
                  <a:gd name="connsiteY46" fmla="*/ 162360 h 534406"/>
                  <a:gd name="connsiteX47" fmla="*/ 367676 w 420448"/>
                  <a:gd name="connsiteY47" fmla="*/ 166170 h 534406"/>
                  <a:gd name="connsiteX48" fmla="*/ 380249 w 420448"/>
                  <a:gd name="connsiteY48" fmla="*/ 186077 h 534406"/>
                  <a:gd name="connsiteX49" fmla="*/ 389964 w 420448"/>
                  <a:gd name="connsiteY49" fmla="*/ 238941 h 534406"/>
                  <a:gd name="connsiteX50" fmla="*/ 388917 w 420448"/>
                  <a:gd name="connsiteY50" fmla="*/ 390865 h 53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20448" h="534406">
                    <a:moveTo>
                      <a:pt x="414063" y="234464"/>
                    </a:moveTo>
                    <a:lnTo>
                      <a:pt x="404347" y="181696"/>
                    </a:lnTo>
                    <a:cubicBezTo>
                      <a:pt x="401394" y="165503"/>
                      <a:pt x="393108" y="152930"/>
                      <a:pt x="380344" y="145215"/>
                    </a:cubicBezTo>
                    <a:cubicBezTo>
                      <a:pt x="356151" y="130547"/>
                      <a:pt x="322337" y="137595"/>
                      <a:pt x="311764" y="140453"/>
                    </a:cubicBezTo>
                    <a:cubicBezTo>
                      <a:pt x="309288" y="138262"/>
                      <a:pt x="306716" y="136166"/>
                      <a:pt x="303763" y="134452"/>
                    </a:cubicBezTo>
                    <a:cubicBezTo>
                      <a:pt x="279570" y="119783"/>
                      <a:pt x="245851" y="126927"/>
                      <a:pt x="235183" y="129689"/>
                    </a:cubicBezTo>
                    <a:cubicBezTo>
                      <a:pt x="232707" y="127499"/>
                      <a:pt x="230135" y="125403"/>
                      <a:pt x="227277" y="123689"/>
                    </a:cubicBezTo>
                    <a:cubicBezTo>
                      <a:pt x="208418" y="112354"/>
                      <a:pt x="183843" y="114164"/>
                      <a:pt x="168794" y="116735"/>
                    </a:cubicBezTo>
                    <a:lnTo>
                      <a:pt x="155364" y="43107"/>
                    </a:lnTo>
                    <a:cubicBezTo>
                      <a:pt x="149172" y="9579"/>
                      <a:pt x="121740" y="-3565"/>
                      <a:pt x="97928" y="816"/>
                    </a:cubicBezTo>
                    <a:cubicBezTo>
                      <a:pt x="74020" y="5198"/>
                      <a:pt x="53065" y="27200"/>
                      <a:pt x="59161" y="60728"/>
                    </a:cubicBezTo>
                    <a:lnTo>
                      <a:pt x="94499" y="253610"/>
                    </a:lnTo>
                    <a:cubicBezTo>
                      <a:pt x="90213" y="249609"/>
                      <a:pt x="85736" y="246180"/>
                      <a:pt x="80973" y="243323"/>
                    </a:cubicBezTo>
                    <a:cubicBezTo>
                      <a:pt x="47636" y="223320"/>
                      <a:pt x="19442" y="234464"/>
                      <a:pt x="7250" y="253324"/>
                    </a:cubicBezTo>
                    <a:cubicBezTo>
                      <a:pt x="-5133" y="272564"/>
                      <a:pt x="-3132" y="302187"/>
                      <a:pt x="24871" y="321428"/>
                    </a:cubicBezTo>
                    <a:cubicBezTo>
                      <a:pt x="109453" y="379911"/>
                      <a:pt x="153840" y="441824"/>
                      <a:pt x="168603" y="522310"/>
                    </a:cubicBezTo>
                    <a:lnTo>
                      <a:pt x="170794" y="534407"/>
                    </a:lnTo>
                    <a:lnTo>
                      <a:pt x="410348" y="490496"/>
                    </a:lnTo>
                    <a:lnTo>
                      <a:pt x="409014" y="479162"/>
                    </a:lnTo>
                    <a:cubicBezTo>
                      <a:pt x="408919" y="478781"/>
                      <a:pt x="404442" y="436775"/>
                      <a:pt x="412729" y="395913"/>
                    </a:cubicBezTo>
                    <a:cubicBezTo>
                      <a:pt x="422540" y="348193"/>
                      <a:pt x="423016" y="283423"/>
                      <a:pt x="414063" y="234464"/>
                    </a:cubicBezTo>
                    <a:close/>
                    <a:moveTo>
                      <a:pt x="388917" y="390865"/>
                    </a:moveTo>
                    <a:cubicBezTo>
                      <a:pt x="382535" y="422488"/>
                      <a:pt x="383011" y="454016"/>
                      <a:pt x="383964" y="470303"/>
                    </a:cubicBezTo>
                    <a:lnTo>
                      <a:pt x="190320" y="505832"/>
                    </a:lnTo>
                    <a:cubicBezTo>
                      <a:pt x="172223" y="424298"/>
                      <a:pt x="125074" y="360766"/>
                      <a:pt x="38873" y="301235"/>
                    </a:cubicBezTo>
                    <a:cubicBezTo>
                      <a:pt x="23061" y="290281"/>
                      <a:pt x="22109" y="275612"/>
                      <a:pt x="27919" y="266468"/>
                    </a:cubicBezTo>
                    <a:cubicBezTo>
                      <a:pt x="33634" y="257610"/>
                      <a:pt x="47731" y="251705"/>
                      <a:pt x="68496" y="264182"/>
                    </a:cubicBezTo>
                    <a:cubicBezTo>
                      <a:pt x="87069" y="275327"/>
                      <a:pt x="102976" y="298949"/>
                      <a:pt x="106310" y="317522"/>
                    </a:cubicBezTo>
                    <a:lnTo>
                      <a:pt x="130313" y="313046"/>
                    </a:lnTo>
                    <a:lnTo>
                      <a:pt x="83164" y="56252"/>
                    </a:lnTo>
                    <a:cubicBezTo>
                      <a:pt x="79735" y="37583"/>
                      <a:pt x="90308" y="27010"/>
                      <a:pt x="102309" y="24819"/>
                    </a:cubicBezTo>
                    <a:cubicBezTo>
                      <a:pt x="114216" y="22628"/>
                      <a:pt x="127836" y="28724"/>
                      <a:pt x="131265" y="47393"/>
                    </a:cubicBezTo>
                    <a:lnTo>
                      <a:pt x="166032" y="236941"/>
                    </a:lnTo>
                    <a:lnTo>
                      <a:pt x="190035" y="232559"/>
                    </a:lnTo>
                    <a:lnTo>
                      <a:pt x="173175" y="140643"/>
                    </a:lnTo>
                    <a:cubicBezTo>
                      <a:pt x="185463" y="138548"/>
                      <a:pt x="203084" y="137500"/>
                      <a:pt x="214704" y="144548"/>
                    </a:cubicBezTo>
                    <a:cubicBezTo>
                      <a:pt x="221372" y="148644"/>
                      <a:pt x="225563" y="155121"/>
                      <a:pt x="227277" y="164456"/>
                    </a:cubicBezTo>
                    <a:lnTo>
                      <a:pt x="238041" y="223320"/>
                    </a:lnTo>
                    <a:lnTo>
                      <a:pt x="262044" y="218939"/>
                    </a:lnTo>
                    <a:lnTo>
                      <a:pt x="251280" y="159979"/>
                    </a:lnTo>
                    <a:cubicBezTo>
                      <a:pt x="250709" y="157026"/>
                      <a:pt x="249947" y="154264"/>
                      <a:pt x="249090" y="151597"/>
                    </a:cubicBezTo>
                    <a:cubicBezTo>
                      <a:pt x="261377" y="149406"/>
                      <a:pt x="279474" y="148168"/>
                      <a:pt x="291285" y="155407"/>
                    </a:cubicBezTo>
                    <a:cubicBezTo>
                      <a:pt x="297953" y="159503"/>
                      <a:pt x="302049" y="165980"/>
                      <a:pt x="303763" y="175219"/>
                    </a:cubicBezTo>
                    <a:lnTo>
                      <a:pt x="314622" y="234179"/>
                    </a:lnTo>
                    <a:lnTo>
                      <a:pt x="338625" y="229797"/>
                    </a:lnTo>
                    <a:lnTo>
                      <a:pt x="327766" y="170837"/>
                    </a:lnTo>
                    <a:cubicBezTo>
                      <a:pt x="327195" y="167885"/>
                      <a:pt x="326433" y="165122"/>
                      <a:pt x="325575" y="162360"/>
                    </a:cubicBezTo>
                    <a:cubicBezTo>
                      <a:pt x="337672" y="160169"/>
                      <a:pt x="355770" y="158931"/>
                      <a:pt x="367676" y="166170"/>
                    </a:cubicBezTo>
                    <a:cubicBezTo>
                      <a:pt x="374343" y="170266"/>
                      <a:pt x="378534" y="176743"/>
                      <a:pt x="380249" y="186077"/>
                    </a:cubicBezTo>
                    <a:lnTo>
                      <a:pt x="389964" y="238941"/>
                    </a:lnTo>
                    <a:cubicBezTo>
                      <a:pt x="398346" y="284375"/>
                      <a:pt x="397965" y="346859"/>
                      <a:pt x="388917" y="390865"/>
                    </a:cubicBezTo>
                    <a:close/>
                  </a:path>
                </a:pathLst>
              </a:custGeom>
              <a:solidFill>
                <a:srgbClr val="61181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83269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48386" y="202504"/>
            <a:ext cx="1513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Bài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tập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D12DEAD-CDB7-29DB-04BB-1CFC91723007}"/>
                  </a:ext>
                </a:extLst>
              </p:cNvPr>
              <p:cNvSpPr txBox="1"/>
              <p:nvPr/>
            </p:nvSpPr>
            <p:spPr>
              <a:xfrm>
                <a:off x="1065198" y="1039462"/>
                <a:ext cx="10039682" cy="14073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Bài 1: (CK 20212 NN1) </a:t>
                </a:r>
                <a:endParaRPr lang="en-US" sz="2400" dirty="0"/>
              </a:p>
              <a:p>
                <a:r>
                  <a:rPr lang="en-US" sz="2400" dirty="0"/>
                  <a:t>Cho (E)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phương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trình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/>
                  <a:t>.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độ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(E) </a:t>
                </a:r>
                <a:r>
                  <a:rPr lang="en-US" sz="2400" dirty="0" err="1"/>
                  <a:t>tại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điểm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D12DEAD-CDB7-29DB-04BB-1CFC91723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198" y="1039462"/>
                <a:ext cx="10039682" cy="1407373"/>
              </a:xfrm>
              <a:prstGeom prst="rect">
                <a:avLst/>
              </a:prstGeom>
              <a:blipFill>
                <a:blip r:embed="rId3"/>
                <a:stretch>
                  <a:fillRect l="-971" t="-3478" b="-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26708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5AD8E057-26C8-2C36-184D-88B91F164BCB}"/>
                  </a:ext>
                </a:extLst>
              </p:cNvPr>
              <p:cNvSpPr txBox="1"/>
              <p:nvPr/>
            </p:nvSpPr>
            <p:spPr>
              <a:xfrm>
                <a:off x="955346" y="1148904"/>
                <a:ext cx="959073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Bài 2 (CK 20212 KSTN)</a:t>
                </a:r>
              </a:p>
              <a:p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độ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được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xác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định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bởi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các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9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−18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+4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+8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=23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tại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(1,2,2)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5AD8E057-26C8-2C36-184D-88B91F164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1148904"/>
                <a:ext cx="9590734" cy="1200329"/>
              </a:xfrm>
              <a:prstGeom prst="rect">
                <a:avLst/>
              </a:prstGeom>
              <a:blipFill>
                <a:blip r:embed="rId3"/>
                <a:stretch>
                  <a:fillRect l="-1017" t="-4061" b="-10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Đồ họa 4">
            <a:extLst>
              <a:ext uri="{FF2B5EF4-FFF2-40B4-BE49-F238E27FC236}">
                <a16:creationId xmlns:a16="http://schemas.microsoft.com/office/drawing/2014/main" id="{2D04CEAA-D1F9-F6A6-6D9B-826413A47FEF}"/>
              </a:ext>
            </a:extLst>
          </p:cNvPr>
          <p:cNvSpPr/>
          <p:nvPr/>
        </p:nvSpPr>
        <p:spPr>
          <a:xfrm>
            <a:off x="1004012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3" name="Đồ họa 4">
            <a:extLst>
              <a:ext uri="{FF2B5EF4-FFF2-40B4-BE49-F238E27FC236}">
                <a16:creationId xmlns:a16="http://schemas.microsoft.com/office/drawing/2014/main" id="{52066719-5ABE-B91A-17B2-DC7BE3D02FB6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4" name="Đồ họa 4">
            <a:extLst>
              <a:ext uri="{FF2B5EF4-FFF2-40B4-BE49-F238E27FC236}">
                <a16:creationId xmlns:a16="http://schemas.microsoft.com/office/drawing/2014/main" id="{07CA8037-1673-AE16-EDC7-7CFA4DE012F7}"/>
              </a:ext>
            </a:extLst>
          </p:cNvPr>
          <p:cNvSpPr txBox="1"/>
          <p:nvPr/>
        </p:nvSpPr>
        <p:spPr>
          <a:xfrm>
            <a:off x="1036370" y="202504"/>
            <a:ext cx="1513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Bài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tập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7160653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5AD8E057-26C8-2C36-184D-88B91F164BCB}"/>
                  </a:ext>
                </a:extLst>
              </p:cNvPr>
              <p:cNvSpPr txBox="1"/>
              <p:nvPr/>
            </p:nvSpPr>
            <p:spPr>
              <a:xfrm>
                <a:off x="955346" y="1148904"/>
                <a:ext cx="9590734" cy="1654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Bài 3 (GK 20212 NN1)</a:t>
                </a:r>
              </a:p>
              <a:p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độ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&amp;=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&amp;=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tại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điểm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5AD8E057-26C8-2C36-184D-88B91F164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1148904"/>
                <a:ext cx="9590734" cy="1654812"/>
              </a:xfrm>
              <a:prstGeom prst="rect">
                <a:avLst/>
              </a:prstGeom>
              <a:blipFill>
                <a:blip r:embed="rId3"/>
                <a:stretch>
                  <a:fillRect l="-1017" t="-2941" b="-6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Đồ họa 4">
            <a:extLst>
              <a:ext uri="{FF2B5EF4-FFF2-40B4-BE49-F238E27FC236}">
                <a16:creationId xmlns:a16="http://schemas.microsoft.com/office/drawing/2014/main" id="{2D04CEAA-D1F9-F6A6-6D9B-826413A47FEF}"/>
              </a:ext>
            </a:extLst>
          </p:cNvPr>
          <p:cNvSpPr/>
          <p:nvPr/>
        </p:nvSpPr>
        <p:spPr>
          <a:xfrm>
            <a:off x="1004012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3" name="Đồ họa 4">
            <a:extLst>
              <a:ext uri="{FF2B5EF4-FFF2-40B4-BE49-F238E27FC236}">
                <a16:creationId xmlns:a16="http://schemas.microsoft.com/office/drawing/2014/main" id="{52066719-5ABE-B91A-17B2-DC7BE3D02FB6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4" name="Đồ họa 4">
            <a:extLst>
              <a:ext uri="{FF2B5EF4-FFF2-40B4-BE49-F238E27FC236}">
                <a16:creationId xmlns:a16="http://schemas.microsoft.com/office/drawing/2014/main" id="{07CA8037-1673-AE16-EDC7-7CFA4DE012F7}"/>
              </a:ext>
            </a:extLst>
          </p:cNvPr>
          <p:cNvSpPr txBox="1"/>
          <p:nvPr/>
        </p:nvSpPr>
        <p:spPr>
          <a:xfrm>
            <a:off x="1036370" y="202504"/>
            <a:ext cx="1513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Bài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tập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7540008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5AD8E057-26C8-2C36-184D-88B91F164BCB}"/>
                  </a:ext>
                </a:extLst>
              </p:cNvPr>
              <p:cNvSpPr txBox="1"/>
              <p:nvPr/>
            </p:nvSpPr>
            <p:spPr>
              <a:xfrm>
                <a:off x="955346" y="1148904"/>
                <a:ext cx="959073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Bài 4 (GK 20212 KSTN)</a:t>
                </a:r>
              </a:p>
              <a:p>
                <a:r>
                  <a:rPr lang="en-US" sz="2400" dirty="0" err="1"/>
                  <a:t>Viết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phương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trình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tiếp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diện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cong</a:t>
                </a:r>
                <a:r>
                  <a:rPr lang="en-US" sz="2400" dirty="0"/>
                  <a:t> (S)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𝑥𝑦𝑧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tại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điểm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5AD8E057-26C8-2C36-184D-88B91F164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1148904"/>
                <a:ext cx="9590734" cy="1200329"/>
              </a:xfrm>
              <a:prstGeom prst="rect">
                <a:avLst/>
              </a:prstGeom>
              <a:blipFill>
                <a:blip r:embed="rId3"/>
                <a:stretch>
                  <a:fillRect l="-1017" t="-4061" r="-699" b="-10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Đồ họa 4">
            <a:extLst>
              <a:ext uri="{FF2B5EF4-FFF2-40B4-BE49-F238E27FC236}">
                <a16:creationId xmlns:a16="http://schemas.microsoft.com/office/drawing/2014/main" id="{2D04CEAA-D1F9-F6A6-6D9B-826413A47FEF}"/>
              </a:ext>
            </a:extLst>
          </p:cNvPr>
          <p:cNvSpPr/>
          <p:nvPr/>
        </p:nvSpPr>
        <p:spPr>
          <a:xfrm>
            <a:off x="1004012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3" name="Đồ họa 4">
            <a:extLst>
              <a:ext uri="{FF2B5EF4-FFF2-40B4-BE49-F238E27FC236}">
                <a16:creationId xmlns:a16="http://schemas.microsoft.com/office/drawing/2014/main" id="{52066719-5ABE-B91A-17B2-DC7BE3D02FB6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4" name="Đồ họa 4">
            <a:extLst>
              <a:ext uri="{FF2B5EF4-FFF2-40B4-BE49-F238E27FC236}">
                <a16:creationId xmlns:a16="http://schemas.microsoft.com/office/drawing/2014/main" id="{07CA8037-1673-AE16-EDC7-7CFA4DE012F7}"/>
              </a:ext>
            </a:extLst>
          </p:cNvPr>
          <p:cNvSpPr txBox="1"/>
          <p:nvPr/>
        </p:nvSpPr>
        <p:spPr>
          <a:xfrm>
            <a:off x="1036370" y="202504"/>
            <a:ext cx="1513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Bài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tập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3558372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5AD8E057-26C8-2C36-184D-88B91F164BCB}"/>
                  </a:ext>
                </a:extLst>
              </p:cNvPr>
              <p:cNvSpPr txBox="1"/>
              <p:nvPr/>
            </p:nvSpPr>
            <p:spPr>
              <a:xfrm>
                <a:off x="955346" y="1148904"/>
                <a:ext cx="10251134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Bài 5 (GK 20212 CTTT)</a:t>
                </a:r>
              </a:p>
              <a:p>
                <a:r>
                  <a:rPr lang="en-US" sz="2400" dirty="0"/>
                  <a:t>Find the normal line and tangent plane of the surface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+5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sz="2400" dirty="0"/>
                  <a:t> at the point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(1;1;1)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r>
                  <a:rPr lang="en-US" sz="2400" b="1" dirty="0" err="1"/>
                  <a:t>Dịch</a:t>
                </a:r>
                <a:r>
                  <a:rPr lang="en-US" sz="2400" b="1" dirty="0"/>
                  <a:t>: </a:t>
                </a:r>
                <a:r>
                  <a:rPr lang="en-US" sz="2400" dirty="0" err="1"/>
                  <a:t>Tìm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pháp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tuyến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tiếp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diện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+5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tại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điểm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(1;1;1)</m:t>
                    </m:r>
                  </m:oMath>
                </a14:m>
                <a:r>
                  <a:rPr lang="en-US" sz="2400" dirty="0"/>
                  <a:t>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5AD8E057-26C8-2C36-184D-88B91F164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1148904"/>
                <a:ext cx="10251134" cy="2308324"/>
              </a:xfrm>
              <a:prstGeom prst="rect">
                <a:avLst/>
              </a:prstGeom>
              <a:blipFill>
                <a:blip r:embed="rId3"/>
                <a:stretch>
                  <a:fillRect l="-952" t="-2111" b="-4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Đồ họa 4">
            <a:extLst>
              <a:ext uri="{FF2B5EF4-FFF2-40B4-BE49-F238E27FC236}">
                <a16:creationId xmlns:a16="http://schemas.microsoft.com/office/drawing/2014/main" id="{2D04CEAA-D1F9-F6A6-6D9B-826413A47FEF}"/>
              </a:ext>
            </a:extLst>
          </p:cNvPr>
          <p:cNvSpPr/>
          <p:nvPr/>
        </p:nvSpPr>
        <p:spPr>
          <a:xfrm>
            <a:off x="1004012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3" name="Đồ họa 4">
            <a:extLst>
              <a:ext uri="{FF2B5EF4-FFF2-40B4-BE49-F238E27FC236}">
                <a16:creationId xmlns:a16="http://schemas.microsoft.com/office/drawing/2014/main" id="{52066719-5ABE-B91A-17B2-DC7BE3D02FB6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4" name="Đồ họa 4">
            <a:extLst>
              <a:ext uri="{FF2B5EF4-FFF2-40B4-BE49-F238E27FC236}">
                <a16:creationId xmlns:a16="http://schemas.microsoft.com/office/drawing/2014/main" id="{07CA8037-1673-AE16-EDC7-7CFA4DE012F7}"/>
              </a:ext>
            </a:extLst>
          </p:cNvPr>
          <p:cNvSpPr txBox="1"/>
          <p:nvPr/>
        </p:nvSpPr>
        <p:spPr>
          <a:xfrm>
            <a:off x="1036370" y="202504"/>
            <a:ext cx="1513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Bài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tập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5820489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5AD8E057-26C8-2C36-184D-88B91F164BCB}"/>
                  </a:ext>
                </a:extLst>
              </p:cNvPr>
              <p:cNvSpPr txBox="1"/>
              <p:nvPr/>
            </p:nvSpPr>
            <p:spPr>
              <a:xfrm>
                <a:off x="955346" y="1148904"/>
                <a:ext cx="9590734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Bài 6 (GK 20212 CTTT)</a:t>
                </a:r>
              </a:p>
              <a:p>
                <a:r>
                  <a:rPr lang="en-US" sz="2400" dirty="0"/>
                  <a:t>Find the curvature of the curve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.</a:t>
                </a:r>
              </a:p>
              <a:p>
                <a:endParaRPr lang="en-US" sz="2400" dirty="0">
                  <a:ea typeface="Cambria Math" panose="02040503050406030204" pitchFamily="18" charset="0"/>
                </a:endParaRPr>
              </a:p>
              <a:p>
                <a:r>
                  <a:rPr lang="en-US" sz="2400" b="1" dirty="0" err="1">
                    <a:ea typeface="Cambria Math" panose="02040503050406030204" pitchFamily="18" charset="0"/>
                  </a:rPr>
                  <a:t>Dịch</a:t>
                </a:r>
                <a:r>
                  <a:rPr lang="en-US" sz="2400" b="1" dirty="0">
                    <a:ea typeface="Cambria Math" panose="02040503050406030204" pitchFamily="18" charset="0"/>
                  </a:rPr>
                  <a:t>: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Tìm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độ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cong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của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đường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cong</a:t>
                </a:r>
                <a:r>
                  <a:rPr lang="en-US" sz="2400" dirty="0">
                    <a:ea typeface="Cambria Math" panose="02040503050406030204" pitchFamily="18" charset="0"/>
                  </a:rPr>
                  <a:t> (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tại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mọi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điểm</a:t>
                </a:r>
                <a:r>
                  <a:rPr lang="en-US" sz="2400" dirty="0">
                    <a:ea typeface="Cambria Math" panose="02040503050406030204" pitchFamily="18" charset="0"/>
                  </a:rPr>
                  <a:t>)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của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đường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func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func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5AD8E057-26C8-2C36-184D-88B91F164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1148904"/>
                <a:ext cx="9590734" cy="1938992"/>
              </a:xfrm>
              <a:prstGeom prst="rect">
                <a:avLst/>
              </a:prstGeom>
              <a:blipFill>
                <a:blip r:embed="rId3"/>
                <a:stretch>
                  <a:fillRect l="-1017" t="-2508" r="-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Đồ họa 4">
            <a:extLst>
              <a:ext uri="{FF2B5EF4-FFF2-40B4-BE49-F238E27FC236}">
                <a16:creationId xmlns:a16="http://schemas.microsoft.com/office/drawing/2014/main" id="{2D04CEAA-D1F9-F6A6-6D9B-826413A47FEF}"/>
              </a:ext>
            </a:extLst>
          </p:cNvPr>
          <p:cNvSpPr/>
          <p:nvPr/>
        </p:nvSpPr>
        <p:spPr>
          <a:xfrm>
            <a:off x="1004012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3" name="Đồ họa 4">
            <a:extLst>
              <a:ext uri="{FF2B5EF4-FFF2-40B4-BE49-F238E27FC236}">
                <a16:creationId xmlns:a16="http://schemas.microsoft.com/office/drawing/2014/main" id="{52066719-5ABE-B91A-17B2-DC7BE3D02FB6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4" name="Đồ họa 4">
            <a:extLst>
              <a:ext uri="{FF2B5EF4-FFF2-40B4-BE49-F238E27FC236}">
                <a16:creationId xmlns:a16="http://schemas.microsoft.com/office/drawing/2014/main" id="{07CA8037-1673-AE16-EDC7-7CFA4DE012F7}"/>
              </a:ext>
            </a:extLst>
          </p:cNvPr>
          <p:cNvSpPr txBox="1"/>
          <p:nvPr/>
        </p:nvSpPr>
        <p:spPr>
          <a:xfrm>
            <a:off x="1036370" y="202504"/>
            <a:ext cx="1513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Bài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tập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9020923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0644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BE53865D-F166-15AB-EC1E-C34202A9A442}"/>
              </a:ext>
            </a:extLst>
          </p:cNvPr>
          <p:cNvSpPr txBox="1"/>
          <p:nvPr/>
        </p:nvSpPr>
        <p:spPr>
          <a:xfrm>
            <a:off x="3495040" y="180993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Các</a:t>
            </a:r>
            <a:r>
              <a:rPr lang="en-US" sz="3600" b="1" dirty="0"/>
              <a:t> </a:t>
            </a:r>
            <a:r>
              <a:rPr lang="en-US" sz="3600" b="1" dirty="0" err="1"/>
              <a:t>nguồn</a:t>
            </a:r>
            <a:r>
              <a:rPr lang="en-US" sz="3600" b="1" dirty="0"/>
              <a:t> </a:t>
            </a:r>
            <a:r>
              <a:rPr lang="en-US" sz="3600" b="1" dirty="0" err="1"/>
              <a:t>tham</a:t>
            </a:r>
            <a:r>
              <a:rPr lang="en-US" sz="3600" b="1" dirty="0"/>
              <a:t> </a:t>
            </a:r>
            <a:r>
              <a:rPr lang="en-US" sz="3600" b="1" dirty="0" err="1"/>
              <a:t>khảo</a:t>
            </a:r>
            <a:endParaRPr lang="en-US" sz="3200" b="1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8FB6F65-E136-CDB1-F4B4-147D1FE722EB}"/>
              </a:ext>
            </a:extLst>
          </p:cNvPr>
          <p:cNvSpPr txBox="1"/>
          <p:nvPr/>
        </p:nvSpPr>
        <p:spPr>
          <a:xfrm>
            <a:off x="2250440" y="638672"/>
            <a:ext cx="7955280" cy="574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/>
              <a:t>Wikipedia (</a:t>
            </a:r>
            <a:r>
              <a:rPr lang="en-US" sz="2400" b="1" dirty="0" err="1"/>
              <a:t>tiếng</a:t>
            </a:r>
            <a:r>
              <a:rPr lang="en-US" sz="2400" b="1" dirty="0"/>
              <a:t> </a:t>
            </a:r>
            <a:r>
              <a:rPr lang="en-US" sz="2400" b="1" dirty="0" err="1"/>
              <a:t>Việt</a:t>
            </a:r>
            <a:r>
              <a:rPr lang="en-US" sz="2400" b="1" dirty="0"/>
              <a:t> </a:t>
            </a:r>
            <a:r>
              <a:rPr lang="en-US" sz="2400" b="1" dirty="0" err="1"/>
              <a:t>và</a:t>
            </a:r>
            <a:r>
              <a:rPr lang="en-US" sz="2400" b="1" dirty="0"/>
              <a:t> </a:t>
            </a:r>
            <a:r>
              <a:rPr lang="en-US" sz="2400" b="1" dirty="0" err="1"/>
              <a:t>tiếng</a:t>
            </a:r>
            <a:r>
              <a:rPr lang="en-US" sz="2400" b="1" dirty="0"/>
              <a:t> Anh)</a:t>
            </a: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2B995F62-A496-2921-4B12-E50D0315E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0720" y="1734269"/>
            <a:ext cx="5913120" cy="274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492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BE53865D-F166-15AB-EC1E-C34202A9A442}"/>
              </a:ext>
            </a:extLst>
          </p:cNvPr>
          <p:cNvSpPr txBox="1"/>
          <p:nvPr/>
        </p:nvSpPr>
        <p:spPr>
          <a:xfrm>
            <a:off x="3495040" y="180993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Các</a:t>
            </a:r>
            <a:r>
              <a:rPr lang="en-US" sz="3600" b="1" dirty="0"/>
              <a:t> </a:t>
            </a:r>
            <a:r>
              <a:rPr lang="en-US" sz="3600" b="1" dirty="0" err="1"/>
              <a:t>nguồn</a:t>
            </a:r>
            <a:r>
              <a:rPr lang="en-US" sz="3600" b="1" dirty="0"/>
              <a:t> </a:t>
            </a:r>
            <a:r>
              <a:rPr lang="en-US" sz="3600" b="1" dirty="0" err="1"/>
              <a:t>tham</a:t>
            </a:r>
            <a:r>
              <a:rPr lang="en-US" sz="3600" b="1" dirty="0"/>
              <a:t> </a:t>
            </a:r>
            <a:r>
              <a:rPr lang="en-US" sz="3600" b="1" dirty="0" err="1"/>
              <a:t>khảo</a:t>
            </a:r>
            <a:endParaRPr lang="en-US" sz="3200" b="1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8FB6F65-E136-CDB1-F4B4-147D1FE722EB}"/>
              </a:ext>
            </a:extLst>
          </p:cNvPr>
          <p:cNvSpPr txBox="1"/>
          <p:nvPr/>
        </p:nvSpPr>
        <p:spPr>
          <a:xfrm>
            <a:off x="1877060" y="666196"/>
            <a:ext cx="8874760" cy="574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/>
              <a:t>Math </a:t>
            </a:r>
            <a:r>
              <a:rPr lang="en-US" sz="2400" b="1" dirty="0" err="1"/>
              <a:t>StackExchange</a:t>
            </a:r>
            <a:endParaRPr lang="en-US" sz="2400" b="1" dirty="0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FD6B8F25-628F-8C71-7915-622240A31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680" y="1240584"/>
            <a:ext cx="7081520" cy="376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59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BE53865D-F166-15AB-EC1E-C34202A9A442}"/>
              </a:ext>
            </a:extLst>
          </p:cNvPr>
          <p:cNvSpPr txBox="1"/>
          <p:nvPr/>
        </p:nvSpPr>
        <p:spPr>
          <a:xfrm>
            <a:off x="3495040" y="180993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Các</a:t>
            </a:r>
            <a:r>
              <a:rPr lang="en-US" sz="3600" b="1" dirty="0"/>
              <a:t> </a:t>
            </a:r>
            <a:r>
              <a:rPr lang="en-US" sz="3600" b="1" dirty="0" err="1"/>
              <a:t>nguồn</a:t>
            </a:r>
            <a:r>
              <a:rPr lang="en-US" sz="3600" b="1" dirty="0"/>
              <a:t> </a:t>
            </a:r>
            <a:r>
              <a:rPr lang="en-US" sz="3600" b="1" dirty="0" err="1"/>
              <a:t>tham</a:t>
            </a:r>
            <a:r>
              <a:rPr lang="en-US" sz="3600" b="1" dirty="0"/>
              <a:t> </a:t>
            </a:r>
            <a:r>
              <a:rPr lang="en-US" sz="3600" b="1" dirty="0" err="1"/>
              <a:t>khảo</a:t>
            </a:r>
            <a:endParaRPr lang="en-US" sz="3200" b="1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8FB6F65-E136-CDB1-F4B4-147D1FE722EB}"/>
              </a:ext>
            </a:extLst>
          </p:cNvPr>
          <p:cNvSpPr txBox="1"/>
          <p:nvPr/>
        </p:nvSpPr>
        <p:spPr>
          <a:xfrm>
            <a:off x="1877060" y="666196"/>
            <a:ext cx="8874760" cy="574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err="1"/>
              <a:t>Đề</a:t>
            </a:r>
            <a:r>
              <a:rPr lang="en-US" sz="2400" b="1" dirty="0"/>
              <a:t> </a:t>
            </a:r>
            <a:r>
              <a:rPr lang="en-US" sz="2400" b="1" dirty="0" err="1"/>
              <a:t>thi</a:t>
            </a:r>
            <a:r>
              <a:rPr lang="en-US" sz="2400" b="1" dirty="0"/>
              <a:t> </a:t>
            </a:r>
            <a:r>
              <a:rPr lang="en-US" sz="2400" b="1" dirty="0" err="1"/>
              <a:t>các</a:t>
            </a:r>
            <a:r>
              <a:rPr lang="en-US" sz="2400" b="1" dirty="0"/>
              <a:t> </a:t>
            </a:r>
            <a:r>
              <a:rPr lang="en-US" sz="2400" b="1" dirty="0" err="1"/>
              <a:t>năm</a:t>
            </a:r>
            <a:r>
              <a:rPr lang="en-US" sz="2400" b="1" dirty="0"/>
              <a:t>, </a:t>
            </a:r>
            <a:r>
              <a:rPr lang="en-US" sz="2400" b="1" dirty="0" err="1"/>
              <a:t>Đề</a:t>
            </a:r>
            <a:r>
              <a:rPr lang="en-US" sz="2400" b="1" dirty="0"/>
              <a:t> </a:t>
            </a:r>
            <a:r>
              <a:rPr lang="en-US" sz="2400" b="1" dirty="0" err="1"/>
              <a:t>thi</a:t>
            </a:r>
            <a:r>
              <a:rPr lang="en-US" sz="2400" b="1" dirty="0"/>
              <a:t> </a:t>
            </a:r>
            <a:r>
              <a:rPr lang="en-US" sz="2400" b="1" dirty="0" err="1"/>
              <a:t>thử</a:t>
            </a:r>
            <a:r>
              <a:rPr lang="en-US" sz="2400" b="1" dirty="0"/>
              <a:t> (CLB, </a:t>
            </a:r>
            <a:r>
              <a:rPr lang="en-US" sz="2400" b="1" dirty="0" err="1"/>
              <a:t>các</a:t>
            </a:r>
            <a:r>
              <a:rPr lang="en-US" sz="2400" b="1" dirty="0"/>
              <a:t> </a:t>
            </a:r>
            <a:r>
              <a:rPr lang="en-US" sz="2400" b="1" dirty="0" err="1"/>
              <a:t>tổ</a:t>
            </a:r>
            <a:r>
              <a:rPr lang="en-US" sz="2400" b="1" dirty="0"/>
              <a:t> </a:t>
            </a:r>
            <a:r>
              <a:rPr lang="en-US" sz="2400" b="1" dirty="0" err="1"/>
              <a:t>chức</a:t>
            </a:r>
            <a:r>
              <a:rPr lang="en-US" sz="2400" b="1" dirty="0"/>
              <a:t>, …)</a:t>
            </a:r>
          </a:p>
        </p:txBody>
      </p:sp>
      <p:pic>
        <p:nvPicPr>
          <p:cNvPr id="4098" name="Picture 2" descr="Không có mô tả ảnh.">
            <a:extLst>
              <a:ext uri="{FF2B5EF4-FFF2-40B4-BE49-F238E27FC236}">
                <a16:creationId xmlns:a16="http://schemas.microsoft.com/office/drawing/2014/main" id="{982AA369-B0FB-B474-D69B-6EA962D4C1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37"/>
          <a:stretch/>
        </p:blipFill>
        <p:spPr bwMode="auto">
          <a:xfrm>
            <a:off x="3755390" y="1391920"/>
            <a:ext cx="5118100" cy="376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417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BE53865D-F166-15AB-EC1E-C34202A9A442}"/>
              </a:ext>
            </a:extLst>
          </p:cNvPr>
          <p:cNvSpPr txBox="1"/>
          <p:nvPr/>
        </p:nvSpPr>
        <p:spPr>
          <a:xfrm>
            <a:off x="3495040" y="180993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Các</a:t>
            </a:r>
            <a:r>
              <a:rPr lang="en-US" sz="3600" b="1" dirty="0"/>
              <a:t> </a:t>
            </a:r>
            <a:r>
              <a:rPr lang="en-US" sz="3600" b="1" dirty="0" err="1"/>
              <a:t>nguồn</a:t>
            </a:r>
            <a:r>
              <a:rPr lang="en-US" sz="3600" b="1" dirty="0"/>
              <a:t> </a:t>
            </a:r>
            <a:r>
              <a:rPr lang="en-US" sz="3600" b="1" dirty="0" err="1"/>
              <a:t>tham</a:t>
            </a:r>
            <a:r>
              <a:rPr lang="en-US" sz="3600" b="1" dirty="0"/>
              <a:t> </a:t>
            </a:r>
            <a:r>
              <a:rPr lang="en-US" sz="3600" b="1" dirty="0" err="1"/>
              <a:t>khảo</a:t>
            </a:r>
            <a:endParaRPr lang="en-US" sz="3200" b="1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8FB6F65-E136-CDB1-F4B4-147D1FE722EB}"/>
              </a:ext>
            </a:extLst>
          </p:cNvPr>
          <p:cNvSpPr txBox="1"/>
          <p:nvPr/>
        </p:nvSpPr>
        <p:spPr>
          <a:xfrm>
            <a:off x="1877060" y="737316"/>
            <a:ext cx="88747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/>
              <a:t>Hệ</a:t>
            </a:r>
            <a:r>
              <a:rPr lang="en-US" sz="2400" b="1" dirty="0"/>
              <a:t> </a:t>
            </a:r>
            <a:r>
              <a:rPr lang="en-US" sz="2400" b="1" dirty="0" err="1"/>
              <a:t>thống</a:t>
            </a:r>
            <a:r>
              <a:rPr lang="en-US" sz="2400" b="1" dirty="0"/>
              <a:t> video </a:t>
            </a:r>
            <a:r>
              <a:rPr lang="en-US" sz="2400" b="1" dirty="0" err="1"/>
              <a:t>bài</a:t>
            </a:r>
            <a:r>
              <a:rPr lang="en-US" sz="2400" b="1" dirty="0"/>
              <a:t> </a:t>
            </a:r>
            <a:r>
              <a:rPr lang="en-US" sz="2400" b="1" dirty="0" err="1"/>
              <a:t>giảng</a:t>
            </a:r>
            <a:r>
              <a:rPr lang="en-US" sz="2400" b="1" dirty="0"/>
              <a:t> </a:t>
            </a:r>
          </a:p>
          <a:p>
            <a:pPr algn="ctr"/>
            <a:r>
              <a:rPr lang="en-US" sz="2400" b="1" dirty="0"/>
              <a:t>(CLB, </a:t>
            </a:r>
            <a:r>
              <a:rPr lang="en-US" sz="2400" b="1" dirty="0" err="1"/>
              <a:t>các</a:t>
            </a:r>
            <a:r>
              <a:rPr lang="en-US" sz="2400" b="1" dirty="0"/>
              <a:t> </a:t>
            </a:r>
            <a:r>
              <a:rPr lang="en-US" sz="2400" b="1" dirty="0" err="1"/>
              <a:t>tổ</a:t>
            </a:r>
            <a:r>
              <a:rPr lang="en-US" sz="2400" b="1" dirty="0"/>
              <a:t> </a:t>
            </a:r>
            <a:r>
              <a:rPr lang="en-US" sz="2400" b="1" dirty="0" err="1"/>
              <a:t>chức</a:t>
            </a:r>
            <a:r>
              <a:rPr lang="en-US" sz="2400" b="1" dirty="0"/>
              <a:t>, </a:t>
            </a:r>
            <a:r>
              <a:rPr lang="en-US" sz="2400" b="1" dirty="0" err="1"/>
              <a:t>kênh</a:t>
            </a:r>
            <a:r>
              <a:rPr lang="en-US" sz="2400" b="1" dirty="0"/>
              <a:t> </a:t>
            </a:r>
            <a:r>
              <a:rPr lang="en-US" sz="2400" b="1" dirty="0" err="1"/>
              <a:t>nước</a:t>
            </a:r>
            <a:r>
              <a:rPr lang="en-US" sz="2400" b="1" dirty="0"/>
              <a:t> </a:t>
            </a:r>
            <a:r>
              <a:rPr lang="en-US" sz="2400" b="1" dirty="0" err="1"/>
              <a:t>ngoài</a:t>
            </a:r>
            <a:r>
              <a:rPr lang="en-US" sz="2400" b="1" dirty="0"/>
              <a:t>, …)</a:t>
            </a: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2D98B751-A293-223F-83C2-007D5B3F46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9" b="7419"/>
          <a:stretch/>
        </p:blipFill>
        <p:spPr>
          <a:xfrm>
            <a:off x="2581179" y="1755615"/>
            <a:ext cx="7029642" cy="378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689465"/>
      </p:ext>
    </p:extLst>
  </p:cSld>
  <p:clrMapOvr>
    <a:masterClrMapping/>
  </p:clrMapOvr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3 Tùy chỉnh">
      <a:majorFont>
        <a:latin typeface="UTM Neutra"/>
        <a:ea typeface=""/>
        <a:cs typeface=""/>
      </a:majorFont>
      <a:minorFont>
        <a:latin typeface="UTM Av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F0C8FC0F933E4B89EE90CEDA44C89A" ma:contentTypeVersion="4" ma:contentTypeDescription="Create a new document." ma:contentTypeScope="" ma:versionID="89bb5dca7a2874a2793b56936aa1e6f3">
  <xsd:schema xmlns:xsd="http://www.w3.org/2001/XMLSchema" xmlns:xs="http://www.w3.org/2001/XMLSchema" xmlns:p="http://schemas.microsoft.com/office/2006/metadata/properties" xmlns:ns2="6305e8c3-3bfe-43c6-994b-2fc4fb1a27c8" xmlns:ns3="9d916a09-66d7-4e1b-bb82-ff79cc1fdbd9" targetNamespace="http://schemas.microsoft.com/office/2006/metadata/properties" ma:root="true" ma:fieldsID="b6071a5184a60fa5745c14bf0e05dee5" ns2:_="" ns3:_="">
    <xsd:import namespace="6305e8c3-3bfe-43c6-994b-2fc4fb1a27c8"/>
    <xsd:import namespace="9d916a09-66d7-4e1b-bb82-ff79cc1fdbd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5e8c3-3bfe-43c6-994b-2fc4fb1a2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916a09-66d7-4e1b-bb82-ff79cc1fdb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837F2C0-9139-47E3-AE45-D6D990993533}"/>
</file>

<file path=customXml/itemProps2.xml><?xml version="1.0" encoding="utf-8"?>
<ds:datastoreItem xmlns:ds="http://schemas.openxmlformats.org/officeDocument/2006/customXml" ds:itemID="{4541D01C-C9BA-4FDB-8DC9-33E8C5641915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www.w3.org/XML/1998/namespace"/>
    <ds:schemaRef ds:uri="d48df407-15be-4779-84ef-114d0147cf1c"/>
    <ds:schemaRef ds:uri="http://schemas.microsoft.com/office/2006/metadata/properties"/>
    <ds:schemaRef ds:uri="http://schemas.microsoft.com/office/infopath/2007/PartnerControls"/>
    <ds:schemaRef ds:uri="7613453e-b664-42a9-81b9-958644d46fda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ACE1A81-E73C-4917-9D39-4D85FE78C85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2092</TotalTime>
  <Words>2878</Words>
  <Application>Microsoft Office PowerPoint</Application>
  <PresentationFormat>Màn hình rộng</PresentationFormat>
  <Paragraphs>317</Paragraphs>
  <Slides>59</Slides>
  <Notes>5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6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59</vt:i4>
      </vt:variant>
    </vt:vector>
  </HeadingPairs>
  <TitlesOfParts>
    <vt:vector size="66" baseType="lpstr">
      <vt:lpstr>Cambria Math</vt:lpstr>
      <vt:lpstr>Calibri</vt:lpstr>
      <vt:lpstr>UTM Neutra</vt:lpstr>
      <vt:lpstr>Wingdings</vt:lpstr>
      <vt:lpstr>UTM Avo</vt:lpstr>
      <vt:lpstr>Arial</vt:lpstr>
      <vt:lpstr>Chủ đề Office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Pham Thi Hong Hanh 20204546</dc:creator>
  <cp:lastModifiedBy>Ngo Ngoc Sam 20215469</cp:lastModifiedBy>
  <cp:revision>92</cp:revision>
  <dcterms:created xsi:type="dcterms:W3CDTF">2021-06-21T02:03:11Z</dcterms:created>
  <dcterms:modified xsi:type="dcterms:W3CDTF">2023-04-24T13:30:29Z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0x0101003BF0C8FC0F933E4B89EE90CEDA44C89A</vt:lpwstr>
  </property>
</Properties>
</file>